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3e28832632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g3e288326321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e28fc439f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g3e28fc439ff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C00"/>
        </a:solidFill>
      </p:bgPr>
    </p:bg>
    <p:spTree>
      <p:nvGrpSpPr>
        <p:cNvPr id="83" name="Shape 83"/>
        <p:cNvGrpSpPr/>
        <p:nvPr/>
      </p:nvGrpSpPr>
      <p:grpSpPr>
        <a:xfrm>
          <a:off x="0" y="0"/>
          <a:ext cx="0" cy="0"/>
          <a:chOff x="0" y="0"/>
          <a:chExt cx="0" cy="0"/>
        </a:xfrm>
      </p:grpSpPr>
      <p:sp>
        <p:nvSpPr>
          <p:cNvPr id="84" name="Google Shape;84;p13"/>
          <p:cNvSpPr txBox="1"/>
          <p:nvPr/>
        </p:nvSpPr>
        <p:spPr>
          <a:xfrm>
            <a:off x="457200" y="1645920"/>
            <a:ext cx="8229600" cy="10972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5400" u="none" cap="none" strike="noStrike">
                <a:solidFill>
                  <a:srgbClr val="FFFFFF"/>
                </a:solidFill>
                <a:latin typeface="Arial"/>
                <a:ea typeface="Arial"/>
                <a:cs typeface="Arial"/>
                <a:sym typeface="Arial"/>
              </a:rPr>
              <a:t>FLUX Festival</a:t>
            </a:r>
            <a:endParaRPr/>
          </a:p>
        </p:txBody>
      </p:sp>
      <p:sp>
        <p:nvSpPr>
          <p:cNvPr id="85" name="Google Shape;85;p13"/>
          <p:cNvSpPr txBox="1"/>
          <p:nvPr/>
        </p:nvSpPr>
        <p:spPr>
          <a:xfrm>
            <a:off x="457200" y="2926080"/>
            <a:ext cx="8229600" cy="46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400">
                <a:solidFill>
                  <a:srgbClr val="FD3385"/>
                </a:solidFill>
              </a:rPr>
              <a:t>Internt</a:t>
            </a:r>
            <a:r>
              <a:rPr b="0" i="0" lang="en-US" sz="2400" u="none" cap="none" strike="noStrike">
                <a:solidFill>
                  <a:srgbClr val="FD3385"/>
                </a:solidFill>
                <a:latin typeface="Arial"/>
                <a:ea typeface="Arial"/>
                <a:cs typeface="Arial"/>
                <a:sym typeface="Arial"/>
              </a:rPr>
              <a:t> </a:t>
            </a:r>
            <a:r>
              <a:rPr lang="en-US" sz="2400">
                <a:solidFill>
                  <a:srgbClr val="FD3385"/>
                </a:solidFill>
              </a:rPr>
              <a:t>“baseline”</a:t>
            </a:r>
            <a:r>
              <a:rPr b="0" i="0" lang="en-US" sz="2400" u="none" cap="none" strike="noStrike">
                <a:solidFill>
                  <a:srgbClr val="FD3385"/>
                </a:solidFill>
                <a:latin typeface="Arial"/>
                <a:ea typeface="Arial"/>
                <a:cs typeface="Arial"/>
                <a:sym typeface="Arial"/>
              </a:rPr>
              <a:t> dokument • 2026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C00"/>
        </a:solidFill>
      </p:bgPr>
    </p:bg>
    <p:spTree>
      <p:nvGrpSpPr>
        <p:cNvPr id="145" name="Shape 145"/>
        <p:cNvGrpSpPr/>
        <p:nvPr/>
      </p:nvGrpSpPr>
      <p:grpSpPr>
        <a:xfrm>
          <a:off x="0" y="0"/>
          <a:ext cx="0" cy="0"/>
          <a:chOff x="0" y="0"/>
          <a:chExt cx="0" cy="0"/>
        </a:xfrm>
      </p:grpSpPr>
      <p:sp>
        <p:nvSpPr>
          <p:cNvPr id="146" name="Google Shape;146;p22"/>
          <p:cNvSpPr txBox="1"/>
          <p:nvPr/>
        </p:nvSpPr>
        <p:spPr>
          <a:xfrm>
            <a:off x="457200" y="1645920"/>
            <a:ext cx="8229600" cy="10972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5400" u="none" cap="none" strike="noStrike">
                <a:solidFill>
                  <a:srgbClr val="FFFFFF"/>
                </a:solidFill>
                <a:latin typeface="Arial"/>
                <a:ea typeface="Arial"/>
                <a:cs typeface="Arial"/>
                <a:sym typeface="Arial"/>
              </a:rPr>
              <a:t>Del 3: Designdogmer</a:t>
            </a:r>
            <a:endParaRPr/>
          </a:p>
        </p:txBody>
      </p:sp>
      <p:sp>
        <p:nvSpPr>
          <p:cNvPr id="147" name="Google Shape;147;p22"/>
          <p:cNvSpPr txBox="1"/>
          <p:nvPr/>
        </p:nvSpPr>
        <p:spPr>
          <a:xfrm>
            <a:off x="457200" y="2926080"/>
            <a:ext cx="8229600" cy="1371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rgbClr val="FD3385"/>
                </a:solidFill>
                <a:latin typeface="Arial"/>
                <a:ea typeface="Arial"/>
                <a:cs typeface="Arial"/>
                <a:sym typeface="Arial"/>
              </a:rPr>
              <a:t>Ubrydelige forpligtelser</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51" name="Shape 151"/>
        <p:cNvGrpSpPr/>
        <p:nvPr/>
      </p:nvGrpSpPr>
      <p:grpSpPr>
        <a:xfrm>
          <a:off x="0" y="0"/>
          <a:ext cx="0" cy="0"/>
          <a:chOff x="0" y="0"/>
          <a:chExt cx="0" cy="0"/>
        </a:xfrm>
      </p:grpSpPr>
      <p:sp>
        <p:nvSpPr>
          <p:cNvPr id="152" name="Google Shape;152;p23"/>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53" name="Google Shape;153;p23"/>
          <p:cNvSpPr txBox="1"/>
          <p:nvPr/>
        </p:nvSpPr>
        <p:spPr>
          <a:xfrm>
            <a:off x="457200" y="137160"/>
            <a:ext cx="8229600" cy="585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Dogme 1</a:t>
            </a:r>
            <a:endParaRPr/>
          </a:p>
        </p:txBody>
      </p:sp>
      <p:sp>
        <p:nvSpPr>
          <p:cNvPr id="154" name="Google Shape;154;p23"/>
          <p:cNvSpPr txBox="1"/>
          <p:nvPr/>
        </p:nvSpPr>
        <p:spPr>
          <a:xfrm>
            <a:off x="457200" y="1097280"/>
            <a:ext cx="8229600" cy="2770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600">
              <a:solidFill>
                <a:srgbClr val="000C00"/>
              </a:solidFill>
            </a:endParaRPr>
          </a:p>
          <a:p>
            <a:pPr indent="0" lvl="0" marL="0" marR="0" rtl="0" algn="l">
              <a:spcBef>
                <a:spcPts val="0"/>
              </a:spcBef>
              <a:spcAft>
                <a:spcPts val="0"/>
              </a:spcAft>
              <a:buNone/>
            </a:pPr>
            <a:r>
              <a:rPr b="1" lang="en-US" sz="1600">
                <a:solidFill>
                  <a:srgbClr val="000C00"/>
                </a:solidFill>
              </a:rPr>
              <a:t>DOGME 1: ALT DESIGNES TO GANGE</a:t>
            </a:r>
            <a:endParaRPr b="1" sz="1600">
              <a:solidFill>
                <a:srgbClr val="000C00"/>
              </a:solidFill>
            </a:endParaRPr>
          </a:p>
          <a:p>
            <a:pPr indent="0" lvl="0" marL="0" marR="0" rtl="0" algn="l">
              <a:spcBef>
                <a:spcPts val="0"/>
              </a:spcBef>
              <a:spcAft>
                <a:spcPts val="0"/>
              </a:spcAft>
              <a:buNone/>
            </a:pPr>
            <a:r>
              <a:t/>
            </a:r>
            <a:endParaRPr sz="1600">
              <a:solidFill>
                <a:srgbClr val="000C00"/>
              </a:solidFill>
            </a:endParaRPr>
          </a:p>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Én gang for indholdet, én gang for interaktionen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Alt skal have en grad af mulig interaktion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En talk er IKKE blot en overlevering af indhold – skal have mulighed for publikum-interaktion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Praktisk konsekvens: Hvis vi ikke kan beskrive både indhold OG interaktion, er aktiviteten IKKE færdigdesignet</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58" name="Shape 158"/>
        <p:cNvGrpSpPr/>
        <p:nvPr/>
      </p:nvGrpSpPr>
      <p:grpSpPr>
        <a:xfrm>
          <a:off x="0" y="0"/>
          <a:ext cx="0" cy="0"/>
          <a:chOff x="0" y="0"/>
          <a:chExt cx="0" cy="0"/>
        </a:xfrm>
      </p:grpSpPr>
      <p:sp>
        <p:nvSpPr>
          <p:cNvPr id="159" name="Google Shape;159;p24"/>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0" name="Google Shape;160;p24"/>
          <p:cNvSpPr txBox="1"/>
          <p:nvPr/>
        </p:nvSpPr>
        <p:spPr>
          <a:xfrm>
            <a:off x="457200" y="137135"/>
            <a:ext cx="8229600" cy="585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Dogme 2</a:t>
            </a:r>
            <a:endParaRPr>
              <a:solidFill>
                <a:srgbClr val="0000FF"/>
              </a:solidFill>
            </a:endParaRPr>
          </a:p>
        </p:txBody>
      </p:sp>
      <p:sp>
        <p:nvSpPr>
          <p:cNvPr id="161" name="Google Shape;161;p24"/>
          <p:cNvSpPr txBox="1"/>
          <p:nvPr/>
        </p:nvSpPr>
        <p:spPr>
          <a:xfrm>
            <a:off x="457200" y="1485905"/>
            <a:ext cx="8229600" cy="2524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600">
              <a:solidFill>
                <a:srgbClr val="000C00"/>
              </a:solidFill>
            </a:endParaRPr>
          </a:p>
          <a:p>
            <a:pPr indent="0" lvl="0" marL="0" marR="0" rtl="0" algn="l">
              <a:lnSpc>
                <a:spcPct val="100000"/>
              </a:lnSpc>
              <a:spcBef>
                <a:spcPts val="0"/>
              </a:spcBef>
              <a:spcAft>
                <a:spcPts val="0"/>
              </a:spcAft>
              <a:buNone/>
            </a:pPr>
            <a:r>
              <a:rPr b="1" lang="en-US" sz="1600">
                <a:solidFill>
                  <a:srgbClr val="000C00"/>
                </a:solidFill>
              </a:rPr>
              <a:t>DOGME 2: AARHUS ER MEDSKABERE; IKKE BLOT VÆRTER</a:t>
            </a:r>
            <a:endParaRPr b="1" sz="1600">
              <a:solidFill>
                <a:srgbClr val="000C00"/>
              </a:solidFill>
            </a:endParaRPr>
          </a:p>
          <a:p>
            <a:pPr indent="0" lvl="0" marL="0" rtl="0" algn="l">
              <a:spcBef>
                <a:spcPts val="0"/>
              </a:spcBef>
              <a:spcAft>
                <a:spcPts val="0"/>
              </a:spcAft>
              <a:buClr>
                <a:schemeClr val="dk1"/>
              </a:buClr>
              <a:buFont typeface="Arial"/>
              <a:buNone/>
            </a:pPr>
            <a:r>
              <a:t/>
            </a:r>
            <a:endParaRPr b="1" sz="1600">
              <a:solidFill>
                <a:srgbClr val="000C00"/>
              </a:solidFill>
            </a:endParaRPr>
          </a:p>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Kulturhuset, Kunsthal Aarhus, Godsbanen, Tech Hub Aarhus, universiteterne osv.</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De er IKKE leverandører af lokaler – de er MEDPRODUCENTER af programmet</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Et venue vælges IKKE for pris eller tilgængelighed, men for hvad det selv kan tilføje til oplevelsen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Et kunststed vælges fordi det kan binde spil og kunst sammen TROVÆRDIGT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65" name="Shape 165"/>
        <p:cNvGrpSpPr/>
        <p:nvPr/>
      </p:nvGrpSpPr>
      <p:grpSpPr>
        <a:xfrm>
          <a:off x="0" y="0"/>
          <a:ext cx="0" cy="0"/>
          <a:chOff x="0" y="0"/>
          <a:chExt cx="0" cy="0"/>
        </a:xfrm>
      </p:grpSpPr>
      <p:sp>
        <p:nvSpPr>
          <p:cNvPr id="166" name="Google Shape;166;p25"/>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7" name="Google Shape;167;p25"/>
          <p:cNvSpPr txBox="1"/>
          <p:nvPr/>
        </p:nvSpPr>
        <p:spPr>
          <a:xfrm>
            <a:off x="457200" y="137160"/>
            <a:ext cx="8229600" cy="585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Dogme 3</a:t>
            </a:r>
            <a:endParaRPr/>
          </a:p>
        </p:txBody>
      </p:sp>
      <p:sp>
        <p:nvSpPr>
          <p:cNvPr id="168" name="Google Shape;168;p25"/>
          <p:cNvSpPr txBox="1"/>
          <p:nvPr/>
        </p:nvSpPr>
        <p:spPr>
          <a:xfrm>
            <a:off x="457200" y="1097280"/>
            <a:ext cx="8229600" cy="2370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1200"/>
              </a:spcBef>
              <a:spcAft>
                <a:spcPts val="0"/>
              </a:spcAft>
              <a:buNone/>
            </a:pPr>
            <a:r>
              <a:rPr lang="en-US" sz="1600">
                <a:solidFill>
                  <a:srgbClr val="000C00"/>
                </a:solidFill>
              </a:rPr>
              <a:t>DOGME 3: Show, don't tell.</a:t>
            </a:r>
            <a:endParaRPr sz="1600">
              <a:solidFill>
                <a:srgbClr val="000C00"/>
              </a:solidFill>
            </a:endParaRPr>
          </a:p>
          <a:p>
            <a:pPr indent="0" lvl="0" marL="0" marR="0" rtl="0" algn="l">
              <a:lnSpc>
                <a:spcPct val="100000"/>
              </a:lnSpc>
              <a:spcBef>
                <a:spcPts val="1200"/>
              </a:spcBef>
              <a:spcAft>
                <a:spcPts val="0"/>
              </a:spcAft>
              <a:buClr>
                <a:srgbClr val="000000"/>
              </a:buClr>
              <a:buFont typeface="Arial"/>
              <a:buNone/>
            </a:pPr>
            <a:r>
              <a:rPr lang="en-US" sz="1600">
                <a:solidFill>
                  <a:srgbClr val="000C00"/>
                </a:solidFill>
              </a:rPr>
              <a:t>Festivalen forklarer ikke sig selv, mens den foregår. Skiltning, kommunikation, app, atmosfære, alt sammen er invitationer til oplevelse, ikke pædagogiske forklaringer. Refleksionen og forklaringen kommer først bagefter, og det er deltagerne selv, der gør det.</a:t>
            </a:r>
            <a:endParaRPr sz="1600">
              <a:solidFill>
                <a:srgbClr val="000C00"/>
              </a:solidFill>
            </a:endParaRPr>
          </a:p>
          <a:p>
            <a:pPr indent="0" lvl="0" marL="0" marR="0" rtl="0" algn="l">
              <a:lnSpc>
                <a:spcPct val="100000"/>
              </a:lnSpc>
              <a:spcBef>
                <a:spcPts val="1200"/>
              </a:spcBef>
              <a:spcAft>
                <a:spcPts val="0"/>
              </a:spcAft>
              <a:buClr>
                <a:srgbClr val="000000"/>
              </a:buClr>
              <a:buFont typeface="Arial"/>
              <a:buNone/>
            </a:pPr>
            <a:r>
              <a:rPr lang="en-US" sz="1600">
                <a:solidFill>
                  <a:srgbClr val="000C00"/>
                </a:solidFill>
              </a:rPr>
              <a:t>Praktisk konsekvens: ordet “gaming” undgås i ekstern kommunikation. Identitetspolitik undgås. Manifestet bliver ikke trykt på vægge. Vi designer for refleksionsrummet bagefter, men presser det ikke ned over folks hoveder, mens de er der.</a:t>
            </a:r>
            <a:endParaRPr sz="1600">
              <a:solidFill>
                <a:srgbClr val="000C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72" name="Shape 172"/>
        <p:cNvGrpSpPr/>
        <p:nvPr/>
      </p:nvGrpSpPr>
      <p:grpSpPr>
        <a:xfrm>
          <a:off x="0" y="0"/>
          <a:ext cx="0" cy="0"/>
          <a:chOff x="0" y="0"/>
          <a:chExt cx="0" cy="0"/>
        </a:xfrm>
      </p:grpSpPr>
      <p:sp>
        <p:nvSpPr>
          <p:cNvPr id="173" name="Google Shape;173;p26"/>
          <p:cNvSpPr/>
          <p:nvPr/>
        </p:nvSpPr>
        <p:spPr>
          <a:xfrm>
            <a:off x="0" y="0"/>
            <a:ext cx="9144000" cy="73140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74" name="Google Shape;174;p26"/>
          <p:cNvSpPr txBox="1"/>
          <p:nvPr/>
        </p:nvSpPr>
        <p:spPr>
          <a:xfrm>
            <a:off x="457200" y="137160"/>
            <a:ext cx="8229600" cy="585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Dogme 4</a:t>
            </a:r>
            <a:endParaRPr/>
          </a:p>
        </p:txBody>
      </p:sp>
      <p:sp>
        <p:nvSpPr>
          <p:cNvPr id="175" name="Google Shape;175;p26"/>
          <p:cNvSpPr txBox="1"/>
          <p:nvPr/>
        </p:nvSpPr>
        <p:spPr>
          <a:xfrm>
            <a:off x="457200" y="1097280"/>
            <a:ext cx="8229600" cy="1539300"/>
          </a:xfrm>
          <a:prstGeom prst="rect">
            <a:avLst/>
          </a:prstGeom>
          <a:noFill/>
          <a:ln>
            <a:noFill/>
          </a:ln>
        </p:spPr>
        <p:txBody>
          <a:bodyPr anchorCtr="0" anchor="t" bIns="45700" lIns="91425" spcFirstLastPara="1" rIns="91425" wrap="square" tIns="45700">
            <a:spAutoFit/>
          </a:bodyPr>
          <a:lstStyle/>
          <a:p>
            <a:pPr indent="0" lvl="0" marL="0" marR="0" rtl="0" algn="l">
              <a:spcBef>
                <a:spcPts val="1200"/>
              </a:spcBef>
              <a:spcAft>
                <a:spcPts val="0"/>
              </a:spcAft>
              <a:buNone/>
            </a:pPr>
            <a:r>
              <a:rPr b="1" i="0" lang="en-US" sz="1600" u="none" cap="none" strike="noStrike">
                <a:solidFill>
                  <a:srgbClr val="000C00"/>
                </a:solidFill>
              </a:rPr>
              <a:t>DOGME 4: Hvis nogen vil med, må de spille på vores præmisser</a:t>
            </a:r>
            <a:endParaRPr b="1" i="0" sz="1600" u="none" cap="none" strike="noStrike">
              <a:solidFill>
                <a:srgbClr val="000C00"/>
              </a:solidFill>
            </a:endParaRPr>
          </a:p>
          <a:p>
            <a:pPr indent="0" lvl="0" marL="0" marR="0" rtl="0" algn="l">
              <a:spcBef>
                <a:spcPts val="1200"/>
              </a:spcBef>
              <a:spcAft>
                <a:spcPts val="0"/>
              </a:spcAft>
              <a:buNone/>
            </a:pPr>
            <a:r>
              <a:t/>
            </a:r>
            <a:endParaRPr b="1" sz="1600">
              <a:solidFill>
                <a:srgbClr val="000C00"/>
              </a:solidFill>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Hellere færre og skarpere end mange og udvandede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En roll-up i messekasse hører IKKE hjemme på Flux</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C00"/>
        </a:solidFill>
      </p:bgPr>
    </p:bg>
    <p:spTree>
      <p:nvGrpSpPr>
        <p:cNvPr id="179" name="Shape 179"/>
        <p:cNvGrpSpPr/>
        <p:nvPr/>
      </p:nvGrpSpPr>
      <p:grpSpPr>
        <a:xfrm>
          <a:off x="0" y="0"/>
          <a:ext cx="0" cy="0"/>
          <a:chOff x="0" y="0"/>
          <a:chExt cx="0" cy="0"/>
        </a:xfrm>
      </p:grpSpPr>
      <p:sp>
        <p:nvSpPr>
          <p:cNvPr id="180" name="Google Shape;180;p27"/>
          <p:cNvSpPr txBox="1"/>
          <p:nvPr/>
        </p:nvSpPr>
        <p:spPr>
          <a:xfrm>
            <a:off x="457200" y="1645920"/>
            <a:ext cx="8229600" cy="10972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5400" u="none" cap="none" strike="noStrike">
                <a:solidFill>
                  <a:srgbClr val="FFFFFF"/>
                </a:solidFill>
                <a:latin typeface="Arial"/>
                <a:ea typeface="Arial"/>
                <a:cs typeface="Arial"/>
                <a:sym typeface="Arial"/>
              </a:rPr>
              <a:t>Del 4: Flux Power</a:t>
            </a:r>
            <a:endParaRPr/>
          </a:p>
        </p:txBody>
      </p:sp>
      <p:sp>
        <p:nvSpPr>
          <p:cNvPr id="181" name="Google Shape;181;p27"/>
          <p:cNvSpPr txBox="1"/>
          <p:nvPr/>
        </p:nvSpPr>
        <p:spPr>
          <a:xfrm>
            <a:off x="457200" y="2926080"/>
            <a:ext cx="8229600" cy="1371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rgbClr val="FD3385"/>
                </a:solidFill>
                <a:latin typeface="Arial"/>
                <a:ea typeface="Arial"/>
                <a:cs typeface="Arial"/>
                <a:sym typeface="Arial"/>
              </a:rPr>
              <a:t>Festivals centrale ressource &amp; målestok</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85" name="Shape 185"/>
        <p:cNvGrpSpPr/>
        <p:nvPr/>
      </p:nvGrpSpPr>
      <p:grpSpPr>
        <a:xfrm>
          <a:off x="0" y="0"/>
          <a:ext cx="0" cy="0"/>
          <a:chOff x="0" y="0"/>
          <a:chExt cx="0" cy="0"/>
        </a:xfrm>
      </p:grpSpPr>
      <p:sp>
        <p:nvSpPr>
          <p:cNvPr id="186" name="Google Shape;186;p28"/>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87" name="Google Shape;187;p28"/>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Hvad er Flux Power?</a:t>
            </a:r>
            <a:endParaRPr/>
          </a:p>
        </p:txBody>
      </p:sp>
      <p:sp>
        <p:nvSpPr>
          <p:cNvPr id="188" name="Google Shape;188;p28"/>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Måles på TRE DIMENSIONER samtidigt:</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1. Antal interaktioner (kvantitativt): Hvor mange ægte møder mellem mennesker?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2. Kulturel værdi (kvalitativt): Hvor meget rykker det deltageres forhold til spil som kulturform?</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3. Omtale &amp; storytelling: Hvor god en historie lever videre efter festivalen?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IKKE matematisk præcist – et fælles sprog til at vurdere om noget hører til</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92" name="Shape 192"/>
        <p:cNvGrpSpPr/>
        <p:nvPr/>
      </p:nvGrpSpPr>
      <p:grpSpPr>
        <a:xfrm>
          <a:off x="0" y="0"/>
          <a:ext cx="0" cy="0"/>
          <a:chOff x="0" y="0"/>
          <a:chExt cx="0" cy="0"/>
        </a:xfrm>
      </p:grpSpPr>
      <p:sp>
        <p:nvSpPr>
          <p:cNvPr id="193" name="Google Shape;193;p29"/>
          <p:cNvSpPr/>
          <p:nvPr/>
        </p:nvSpPr>
        <p:spPr>
          <a:xfrm>
            <a:off x="0" y="0"/>
            <a:ext cx="9144000" cy="731520"/>
          </a:xfrm>
          <a:prstGeom prst="rect">
            <a:avLst/>
          </a:prstGeom>
          <a:solidFill>
            <a:srgbClr val="FD3385"/>
          </a:solidFill>
          <a:ln cap="flat" cmpd="sng" w="9525">
            <a:solidFill>
              <a:srgbClr val="FD3385"/>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94" name="Google Shape;194;p29"/>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Calibri"/>
                <a:ea typeface="Calibri"/>
                <a:cs typeface="Calibri"/>
                <a:sym typeface="Calibri"/>
              </a:rPr>
              <a:t>Flux Power: 3 Brugsformer</a:t>
            </a:r>
            <a:endParaRPr/>
          </a:p>
        </p:txBody>
      </p:sp>
      <p:sp>
        <p:nvSpPr>
          <p:cNvPr id="195" name="Google Shape;195;p29"/>
          <p:cNvSpPr txBox="1"/>
          <p:nvPr/>
        </p:nvSpPr>
        <p:spPr>
          <a:xfrm>
            <a:off x="457200" y="1005840"/>
            <a:ext cx="4114800" cy="39319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300" u="none" cap="none" strike="noStrike">
                <a:solidFill>
                  <a:srgbClr val="000C00"/>
                </a:solidFill>
                <a:latin typeface="Calibri"/>
                <a:ea typeface="Calibri"/>
                <a:cs typeface="Calibri"/>
                <a:sym typeface="Calibri"/>
              </a:rPr>
              <a:t>1. INTERNT BESLUTNINGSVÆRKTØJ</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Når forslag kommer på bordet: 'Hvor meget Flux Power genererer det?'</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Giver konkrete designspørgsmål</a:t>
            </a:r>
            <a:endParaRPr/>
          </a:p>
          <a:p>
            <a:pPr indent="0" lvl="0" marL="0" marR="0" rtl="0" algn="l">
              <a:spcBef>
                <a:spcPts val="800"/>
              </a:spcBef>
              <a:spcAft>
                <a:spcPts val="0"/>
              </a:spcAft>
              <a:buNone/>
            </a:pPr>
            <a:r>
              <a:t/>
            </a:r>
            <a:endParaRPr b="0" i="0" sz="1300" u="none" cap="none" strike="noStrike">
              <a:solidFill>
                <a:srgbClr val="000C00"/>
              </a:solidFill>
              <a:latin typeface="Calibri"/>
              <a:ea typeface="Calibri"/>
              <a:cs typeface="Calibri"/>
              <a:sym typeface="Calibri"/>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2. SYNLIG FESTIVALØKONOMI</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Barometer der øges gennem weekenden</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Deltagere oplever sig selv som medskabere</a:t>
            </a:r>
            <a:endParaRPr/>
          </a:p>
        </p:txBody>
      </p:sp>
      <p:sp>
        <p:nvSpPr>
          <p:cNvPr id="196" name="Google Shape;196;p29"/>
          <p:cNvSpPr txBox="1"/>
          <p:nvPr/>
        </p:nvSpPr>
        <p:spPr>
          <a:xfrm>
            <a:off x="4754880" y="1005840"/>
            <a:ext cx="4114800" cy="39319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300" u="none" cap="none" strike="noStrike">
                <a:solidFill>
                  <a:srgbClr val="000C00"/>
                </a:solidFill>
                <a:latin typeface="Calibri"/>
                <a:ea typeface="Calibri"/>
                <a:cs typeface="Calibri"/>
                <a:sym typeface="Calibri"/>
              </a:rPr>
              <a:t>3. EKSTERN FORTÆLLING</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Måler succes efter festivalen</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Ikke billetsalg, men Flux Power genereret</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'Deltagerne genererede X Flux Power i 2026'</a:t>
            </a:r>
            <a:endParaRPr/>
          </a:p>
          <a:p>
            <a:pPr indent="0" lvl="0" marL="0" marR="0" rtl="0" algn="l">
              <a:spcBef>
                <a:spcPts val="800"/>
              </a:spcBef>
              <a:spcAft>
                <a:spcPts val="0"/>
              </a:spcAft>
              <a:buNone/>
            </a:pPr>
            <a:r>
              <a:t/>
            </a:r>
            <a:endParaRPr b="0" i="0" sz="1300" u="none" cap="none" strike="noStrike">
              <a:solidFill>
                <a:srgbClr val="000C00"/>
              </a:solidFill>
              <a:latin typeface="Calibri"/>
              <a:ea typeface="Calibri"/>
              <a:cs typeface="Calibri"/>
              <a:sym typeface="Calibri"/>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STORYLINE:</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Flux = forandring/strøm</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Byen er ude af sin normale tilstand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C00"/>
        </a:solidFill>
      </p:bgPr>
    </p:bg>
    <p:spTree>
      <p:nvGrpSpPr>
        <p:cNvPr id="200" name="Shape 200"/>
        <p:cNvGrpSpPr/>
        <p:nvPr/>
      </p:nvGrpSpPr>
      <p:grpSpPr>
        <a:xfrm>
          <a:off x="0" y="0"/>
          <a:ext cx="0" cy="0"/>
          <a:chOff x="0" y="0"/>
          <a:chExt cx="0" cy="0"/>
        </a:xfrm>
      </p:grpSpPr>
      <p:sp>
        <p:nvSpPr>
          <p:cNvPr id="201" name="Google Shape;201;p30"/>
          <p:cNvSpPr txBox="1"/>
          <p:nvPr/>
        </p:nvSpPr>
        <p:spPr>
          <a:xfrm>
            <a:off x="457200" y="1645920"/>
            <a:ext cx="8229600" cy="10972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5400" u="none" cap="none" strike="noStrike">
                <a:solidFill>
                  <a:srgbClr val="FFFFFF"/>
                </a:solidFill>
                <a:latin typeface="Arial"/>
                <a:ea typeface="Arial"/>
                <a:cs typeface="Arial"/>
                <a:sym typeface="Arial"/>
              </a:rPr>
              <a:t>Del 5: Målgrupper</a:t>
            </a:r>
            <a:endParaRPr/>
          </a:p>
        </p:txBody>
      </p:sp>
      <p:sp>
        <p:nvSpPr>
          <p:cNvPr id="202" name="Google Shape;202;p30"/>
          <p:cNvSpPr txBox="1"/>
          <p:nvPr/>
        </p:nvSpPr>
        <p:spPr>
          <a:xfrm>
            <a:off x="457200" y="2926080"/>
            <a:ext cx="8229600" cy="1371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rgbClr val="FD3385"/>
                </a:solidFill>
                <a:latin typeface="Arial"/>
                <a:ea typeface="Arial"/>
                <a:cs typeface="Arial"/>
                <a:sym typeface="Arial"/>
              </a:rPr>
              <a:t>Tre primære grupper • Vægtning År 1: 25/50/25</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06" name="Shape 206"/>
        <p:cNvGrpSpPr/>
        <p:nvPr/>
      </p:nvGrpSpPr>
      <p:grpSpPr>
        <a:xfrm>
          <a:off x="0" y="0"/>
          <a:ext cx="0" cy="0"/>
          <a:chOff x="0" y="0"/>
          <a:chExt cx="0" cy="0"/>
        </a:xfrm>
      </p:grpSpPr>
      <p:sp>
        <p:nvSpPr>
          <p:cNvPr id="207" name="Google Shape;207;p31"/>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08" name="Google Shape;208;p31"/>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Gruppe 1: Dem der Laver Spil (25%)</a:t>
            </a:r>
            <a:endParaRPr/>
          </a:p>
        </p:txBody>
      </p:sp>
      <p:sp>
        <p:nvSpPr>
          <p:cNvPr id="209" name="Google Shape;209;p31"/>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Udviklere, kunstnere, musikere, designere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Både dem i branchen NU og dem der gerne vil være det</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De er både publikum OG indhold</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HVAD FÅR DE?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Arbejde mødes med kultur &amp; publikum på helt ny måde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Strukturerede mødeformater der rent faktisk virker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Samskabelse med andre kreative felter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9" name="Shape 89"/>
        <p:cNvGrpSpPr/>
        <p:nvPr/>
      </p:nvGrpSpPr>
      <p:grpSpPr>
        <a:xfrm>
          <a:off x="0" y="0"/>
          <a:ext cx="0" cy="0"/>
          <a:chOff x="0" y="0"/>
          <a:chExt cx="0" cy="0"/>
        </a:xfrm>
      </p:grpSpPr>
      <p:sp>
        <p:nvSpPr>
          <p:cNvPr id="90" name="Google Shape;90;p14"/>
          <p:cNvSpPr/>
          <p:nvPr/>
        </p:nvSpPr>
        <p:spPr>
          <a:xfrm>
            <a:off x="0" y="0"/>
            <a:ext cx="9144000" cy="731400"/>
          </a:xfrm>
          <a:prstGeom prst="rect">
            <a:avLst/>
          </a:prstGeom>
          <a:solidFill>
            <a:srgbClr val="FD3385"/>
          </a:solidFill>
          <a:ln cap="flat" cmpd="sng" w="9525">
            <a:solidFill>
              <a:srgbClr val="FD3385"/>
            </a:solidFill>
            <a:prstDash val="solid"/>
            <a:round/>
            <a:headEnd len="sm" w="sm" type="none"/>
            <a:tailEnd len="sm" w="sm" type="none"/>
          </a:ln>
          <a:effectLst>
            <a:outerShdw blurRad="40000" rotWithShape="0" dir="5400000" dist="23000">
              <a:srgbClr val="000000">
                <a:alpha val="349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1" name="Google Shape;91;p14"/>
          <p:cNvSpPr txBox="1"/>
          <p:nvPr/>
        </p:nvSpPr>
        <p:spPr>
          <a:xfrm>
            <a:off x="457200" y="137160"/>
            <a:ext cx="8229600" cy="1151400"/>
          </a:xfrm>
          <a:prstGeom prst="rect">
            <a:avLst/>
          </a:prstGeom>
          <a:noFill/>
          <a:ln>
            <a:noFill/>
          </a:ln>
        </p:spPr>
        <p:txBody>
          <a:bodyPr anchorCtr="0" anchor="t" bIns="45700" lIns="91425" spcFirstLastPara="1" rIns="91425" wrap="square" tIns="45700">
            <a:spAutoFit/>
          </a:bodyPr>
          <a:lstStyle/>
          <a:p>
            <a:pPr indent="0" lvl="0" marL="0" rtl="0" algn="l">
              <a:lnSpc>
                <a:spcPct val="115000"/>
              </a:lnSpc>
              <a:spcBef>
                <a:spcPts val="0"/>
              </a:spcBef>
              <a:spcAft>
                <a:spcPts val="0"/>
              </a:spcAft>
              <a:buClr>
                <a:schemeClr val="dk1"/>
              </a:buClr>
              <a:buSzPts val="1100"/>
              <a:buFont typeface="Arial"/>
              <a:buNone/>
            </a:pPr>
            <a:r>
              <a:rPr b="1" lang="en-US" sz="3200">
                <a:solidFill>
                  <a:srgbClr val="FFFFFF"/>
                </a:solidFill>
                <a:latin typeface="Calibri"/>
                <a:ea typeface="Calibri"/>
                <a:cs typeface="Calibri"/>
                <a:sym typeface="Calibri"/>
              </a:rPr>
              <a:t>FLUX Festival – Elevator Pitch</a:t>
            </a:r>
            <a:endParaRPr b="1" sz="3200">
              <a:solidFill>
                <a:srgbClr val="FFFFFF"/>
              </a:solidFill>
              <a:latin typeface="Calibri"/>
              <a:ea typeface="Calibri"/>
              <a:cs typeface="Calibri"/>
              <a:sym typeface="Calibri"/>
            </a:endParaRPr>
          </a:p>
          <a:p>
            <a:pPr indent="0" lvl="0" marL="0" marR="0" rtl="0" algn="l">
              <a:spcBef>
                <a:spcPts val="0"/>
              </a:spcBef>
              <a:spcAft>
                <a:spcPts val="0"/>
              </a:spcAft>
              <a:buNone/>
            </a:pPr>
            <a:r>
              <a:t/>
            </a:r>
            <a:endParaRPr b="1" sz="3200">
              <a:solidFill>
                <a:srgbClr val="FFFFFF"/>
              </a:solidFill>
              <a:latin typeface="Calibri"/>
              <a:ea typeface="Calibri"/>
              <a:cs typeface="Calibri"/>
              <a:sym typeface="Calibri"/>
            </a:endParaRPr>
          </a:p>
        </p:txBody>
      </p:sp>
      <p:sp>
        <p:nvSpPr>
          <p:cNvPr id="92" name="Google Shape;92;p14"/>
          <p:cNvSpPr txBox="1"/>
          <p:nvPr/>
        </p:nvSpPr>
        <p:spPr>
          <a:xfrm>
            <a:off x="457200" y="1005840"/>
            <a:ext cx="4114800" cy="3737100"/>
          </a:xfrm>
          <a:prstGeom prst="rect">
            <a:avLst/>
          </a:prstGeom>
          <a:noFill/>
          <a:ln>
            <a:noFill/>
          </a:ln>
        </p:spPr>
        <p:txBody>
          <a:bodyPr anchorCtr="0" anchor="t" bIns="45700" lIns="91425" spcFirstLastPara="1" rIns="91425" wrap="square" tIns="45700">
            <a:spAutoFit/>
          </a:bodyPr>
          <a:lstStyle/>
          <a:p>
            <a:pPr indent="0" lvl="0" marL="0" rtl="0" algn="l">
              <a:lnSpc>
                <a:spcPct val="115000"/>
              </a:lnSpc>
              <a:spcBef>
                <a:spcPts val="0"/>
              </a:spcBef>
              <a:spcAft>
                <a:spcPts val="0"/>
              </a:spcAft>
              <a:buSzPts val="1100"/>
              <a:buNone/>
            </a:pPr>
            <a:r>
              <a:rPr b="1" lang="en-US" sz="1600">
                <a:solidFill>
                  <a:srgbClr val="000C00"/>
                </a:solidFill>
                <a:latin typeface="Calibri"/>
                <a:ea typeface="Calibri"/>
                <a:cs typeface="Calibri"/>
                <a:sym typeface="Calibri"/>
              </a:rPr>
              <a:t>FLUX er en ny kulturfestival i Aarhus, </a:t>
            </a:r>
            <a:r>
              <a:rPr lang="en-US" sz="1600">
                <a:solidFill>
                  <a:srgbClr val="000C00"/>
                </a:solidFill>
                <a:latin typeface="Calibri"/>
                <a:ea typeface="Calibri"/>
                <a:cs typeface="Calibri"/>
                <a:sym typeface="Calibri"/>
              </a:rPr>
              <a:t>der fejrer og udforsker spil som kultur - og kunstform. På </a:t>
            </a:r>
            <a:r>
              <a:rPr lang="en-US" sz="1600">
                <a:solidFill>
                  <a:srgbClr val="000C00"/>
                </a:solidFill>
                <a:latin typeface="Calibri"/>
                <a:ea typeface="Calibri"/>
                <a:cs typeface="Calibri"/>
                <a:sym typeface="Calibri"/>
              </a:rPr>
              <a:t>FLUX behandles spil som kultur, der flytter noget – ændrer hvordan deltagerne ser sig selv, ser spil, og hvordan kulturen ser begge dele. </a:t>
            </a:r>
            <a:endParaRPr sz="1600">
              <a:solidFill>
                <a:srgbClr val="000C00"/>
              </a:solidFill>
              <a:latin typeface="Calibri"/>
              <a:ea typeface="Calibri"/>
              <a:cs typeface="Calibri"/>
              <a:sym typeface="Calibri"/>
            </a:endParaRPr>
          </a:p>
          <a:p>
            <a:pPr indent="0" lvl="0" marL="0" rtl="0" algn="l">
              <a:lnSpc>
                <a:spcPct val="115000"/>
              </a:lnSpc>
              <a:spcBef>
                <a:spcPts val="0"/>
              </a:spcBef>
              <a:spcAft>
                <a:spcPts val="0"/>
              </a:spcAft>
              <a:buSzPts val="1100"/>
              <a:buNone/>
            </a:pPr>
            <a:r>
              <a:t/>
            </a:r>
            <a:endParaRPr sz="1600">
              <a:solidFill>
                <a:srgbClr val="000C00"/>
              </a:solidFill>
              <a:latin typeface="Calibri"/>
              <a:ea typeface="Calibri"/>
              <a:cs typeface="Calibri"/>
              <a:sym typeface="Calibri"/>
            </a:endParaRPr>
          </a:p>
          <a:p>
            <a:pPr indent="0" lvl="0" marL="0" rtl="0" algn="l">
              <a:lnSpc>
                <a:spcPct val="115000"/>
              </a:lnSpc>
              <a:spcBef>
                <a:spcPts val="0"/>
              </a:spcBef>
              <a:spcAft>
                <a:spcPts val="0"/>
              </a:spcAft>
              <a:buSzPts val="1100"/>
              <a:buNone/>
            </a:pPr>
            <a:r>
              <a:rPr lang="en-US" sz="1600">
                <a:solidFill>
                  <a:srgbClr val="000C00"/>
                </a:solidFill>
                <a:latin typeface="Calibri"/>
                <a:ea typeface="Calibri"/>
                <a:cs typeface="Calibri"/>
                <a:sym typeface="Calibri"/>
              </a:rPr>
              <a:t>På </a:t>
            </a:r>
            <a:r>
              <a:rPr lang="en-US" sz="1600">
                <a:solidFill>
                  <a:srgbClr val="000C00"/>
                </a:solidFill>
                <a:latin typeface="Calibri"/>
                <a:ea typeface="Calibri"/>
                <a:cs typeface="Calibri"/>
                <a:sym typeface="Calibri"/>
              </a:rPr>
              <a:t>på Godsbanen d.</a:t>
            </a:r>
            <a:r>
              <a:rPr lang="en-US" sz="1600">
                <a:solidFill>
                  <a:srgbClr val="000C00"/>
                </a:solidFill>
                <a:latin typeface="Calibri"/>
                <a:ea typeface="Calibri"/>
                <a:cs typeface="Calibri"/>
                <a:sym typeface="Calibri"/>
              </a:rPr>
              <a:t>20.-21. november 2026 samler FLUX mennesker der interesserer sig for kultur, kunst og er nysgerrige på computerspil</a:t>
            </a:r>
            <a:r>
              <a:rPr lang="en-US" sz="1600">
                <a:solidFill>
                  <a:srgbClr val="000C00"/>
                </a:solidFill>
                <a:latin typeface="Calibri"/>
                <a:ea typeface="Calibri"/>
                <a:cs typeface="Calibri"/>
                <a:sym typeface="Calibri"/>
              </a:rPr>
              <a:t>. Her er</a:t>
            </a:r>
            <a:r>
              <a:rPr lang="en-US" sz="1600">
                <a:solidFill>
                  <a:srgbClr val="000C00"/>
                </a:solidFill>
                <a:latin typeface="Calibri"/>
                <a:ea typeface="Calibri"/>
                <a:cs typeface="Calibri"/>
                <a:sym typeface="Calibri"/>
              </a:rPr>
              <a:t> både etablerede og unge kunstnere, voksne spillere og spiludviklere - lokale og internationale profiler der skaber og oplever sammen.</a:t>
            </a:r>
            <a:endParaRPr sz="1600">
              <a:solidFill>
                <a:srgbClr val="000C00"/>
              </a:solidFill>
              <a:latin typeface="Calibri"/>
              <a:ea typeface="Calibri"/>
              <a:cs typeface="Calibri"/>
              <a:sym typeface="Calibri"/>
            </a:endParaRPr>
          </a:p>
        </p:txBody>
      </p:sp>
      <p:sp>
        <p:nvSpPr>
          <p:cNvPr id="93" name="Google Shape;93;p14"/>
          <p:cNvSpPr txBox="1"/>
          <p:nvPr/>
        </p:nvSpPr>
        <p:spPr>
          <a:xfrm>
            <a:off x="4754880" y="1005840"/>
            <a:ext cx="4114800" cy="4144500"/>
          </a:xfrm>
          <a:prstGeom prst="rect">
            <a:avLst/>
          </a:prstGeom>
          <a:noFill/>
          <a:ln>
            <a:noFill/>
          </a:ln>
        </p:spPr>
        <p:txBody>
          <a:bodyPr anchorCtr="0" anchor="t" bIns="45700" lIns="91425" spcFirstLastPara="1" rIns="91425" wrap="square" tIns="45700">
            <a:spAutoFit/>
          </a:bodyPr>
          <a:lstStyle/>
          <a:p>
            <a:pPr indent="0" lvl="0" marL="0" rtl="0" algn="l">
              <a:lnSpc>
                <a:spcPct val="115000"/>
              </a:lnSpc>
              <a:spcBef>
                <a:spcPts val="0"/>
              </a:spcBef>
              <a:spcAft>
                <a:spcPts val="0"/>
              </a:spcAft>
              <a:buSzPts val="1100"/>
              <a:buNone/>
            </a:pPr>
            <a:r>
              <a:rPr b="1" lang="en-US" sz="1300">
                <a:solidFill>
                  <a:srgbClr val="000C00"/>
                </a:solidFill>
                <a:latin typeface="Calibri"/>
                <a:ea typeface="Calibri"/>
                <a:cs typeface="Calibri"/>
                <a:sym typeface="Calibri"/>
              </a:rPr>
              <a:t>FLUX</a:t>
            </a:r>
            <a:r>
              <a:rPr lang="en-US" sz="1300">
                <a:solidFill>
                  <a:srgbClr val="000C00"/>
                </a:solidFill>
                <a:latin typeface="Calibri"/>
                <a:ea typeface="Calibri"/>
                <a:cs typeface="Calibri"/>
                <a:sym typeface="Calibri"/>
              </a:rPr>
              <a:t> er en weekend uden traditionelle conference – og messeformater. I stedet designes alt for fællesskabende oplevelser – musikkoncerter inspireret af spilunivers, kunstinstallationer, talks med internationale profiler og improviseret publikumdeltagelse.</a:t>
            </a:r>
            <a:endParaRPr b="1" sz="1300">
              <a:solidFill>
                <a:srgbClr val="000C00"/>
              </a:solidFill>
              <a:latin typeface="Calibri"/>
              <a:ea typeface="Calibri"/>
              <a:cs typeface="Calibri"/>
              <a:sym typeface="Calibri"/>
            </a:endParaRPr>
          </a:p>
          <a:p>
            <a:pPr indent="0" lvl="0" marL="0" rtl="0" algn="l">
              <a:lnSpc>
                <a:spcPct val="115000"/>
              </a:lnSpc>
              <a:spcBef>
                <a:spcPts val="0"/>
              </a:spcBef>
              <a:spcAft>
                <a:spcPts val="0"/>
              </a:spcAft>
              <a:buSzPts val="1100"/>
              <a:buNone/>
            </a:pPr>
            <a:r>
              <a:t/>
            </a:r>
            <a:endParaRPr b="1" sz="1300">
              <a:solidFill>
                <a:srgbClr val="000C00"/>
              </a:solidFill>
              <a:latin typeface="Calibri"/>
              <a:ea typeface="Calibri"/>
              <a:cs typeface="Calibri"/>
              <a:sym typeface="Calibri"/>
            </a:endParaRPr>
          </a:p>
          <a:p>
            <a:pPr indent="0" lvl="0" marL="0" rtl="0" algn="l">
              <a:lnSpc>
                <a:spcPct val="115000"/>
              </a:lnSpc>
              <a:spcBef>
                <a:spcPts val="0"/>
              </a:spcBef>
              <a:spcAft>
                <a:spcPts val="0"/>
              </a:spcAft>
              <a:buSzPts val="1100"/>
              <a:buNone/>
            </a:pPr>
            <a:r>
              <a:rPr b="1" lang="en-US" sz="1300">
                <a:solidFill>
                  <a:srgbClr val="000C00"/>
                </a:solidFill>
                <a:latin typeface="Calibri"/>
                <a:ea typeface="Calibri"/>
                <a:cs typeface="Calibri"/>
                <a:sym typeface="Calibri"/>
              </a:rPr>
              <a:t>Publikums løftet:</a:t>
            </a:r>
            <a:endParaRPr b="1" sz="1300">
              <a:solidFill>
                <a:srgbClr val="000C00"/>
              </a:solidFill>
              <a:latin typeface="Calibri"/>
              <a:ea typeface="Calibri"/>
              <a:cs typeface="Calibri"/>
              <a:sym typeface="Calibri"/>
            </a:endParaRPr>
          </a:p>
          <a:p>
            <a:pPr indent="0" lvl="0" marL="0" rtl="0" algn="l">
              <a:spcBef>
                <a:spcPts val="0"/>
              </a:spcBef>
              <a:spcAft>
                <a:spcPts val="0"/>
              </a:spcAft>
              <a:buClr>
                <a:schemeClr val="dk1"/>
              </a:buClr>
              <a:buFont typeface="Arial"/>
              <a:buNone/>
            </a:pPr>
            <a:r>
              <a:rPr lang="en-US" sz="1300">
                <a:solidFill>
                  <a:srgbClr val="000C00"/>
                </a:solidFill>
                <a:latin typeface="Calibri"/>
                <a:ea typeface="Calibri"/>
                <a:cs typeface="Calibri"/>
                <a:sym typeface="Calibri"/>
              </a:rPr>
              <a:t>På FLUX opstår oplevelser i mødet mellem dig og verden omkring dig. Du er ikke bare i FLUX - du er del af værket!</a:t>
            </a:r>
            <a:r>
              <a:rPr lang="en-US" sz="1100">
                <a:solidFill>
                  <a:schemeClr val="dk1"/>
                </a:solidFill>
              </a:rPr>
              <a:t> </a:t>
            </a:r>
            <a:endParaRPr sz="1300">
              <a:solidFill>
                <a:srgbClr val="000C00"/>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300">
              <a:solidFill>
                <a:srgbClr val="000C00"/>
              </a:solidFill>
              <a:latin typeface="Calibri"/>
              <a:ea typeface="Calibri"/>
              <a:cs typeface="Calibri"/>
              <a:sym typeface="Calibri"/>
            </a:endParaRPr>
          </a:p>
          <a:p>
            <a:pPr indent="0" lvl="0" marL="0" rtl="0" algn="l">
              <a:lnSpc>
                <a:spcPct val="115000"/>
              </a:lnSpc>
              <a:spcBef>
                <a:spcPts val="0"/>
              </a:spcBef>
              <a:spcAft>
                <a:spcPts val="0"/>
              </a:spcAft>
              <a:buSzPts val="1100"/>
              <a:buNone/>
            </a:pPr>
            <a:r>
              <a:rPr b="1" lang="en-US" sz="1300">
                <a:solidFill>
                  <a:srgbClr val="000C00"/>
                </a:solidFill>
                <a:latin typeface="Calibri"/>
                <a:ea typeface="Calibri"/>
                <a:cs typeface="Calibri"/>
                <a:sym typeface="Calibri"/>
              </a:rPr>
              <a:t>Succesmål "Flux Power":</a:t>
            </a:r>
            <a:r>
              <a:rPr lang="en-US" sz="1300">
                <a:solidFill>
                  <a:srgbClr val="000C00"/>
                </a:solidFill>
                <a:latin typeface="Calibri"/>
                <a:ea typeface="Calibri"/>
                <a:cs typeface="Calibri"/>
                <a:sym typeface="Calibri"/>
              </a:rPr>
              <a:t> En målestok der måler hvor mange ægte </a:t>
            </a:r>
            <a:r>
              <a:rPr lang="en-US" sz="1300">
                <a:solidFill>
                  <a:srgbClr val="000C00"/>
                </a:solidFill>
                <a:latin typeface="Calibri"/>
                <a:ea typeface="Calibri"/>
                <a:cs typeface="Calibri"/>
                <a:sym typeface="Calibri"/>
              </a:rPr>
              <a:t>menneske møder</a:t>
            </a:r>
            <a:r>
              <a:rPr lang="en-US" sz="1300">
                <a:solidFill>
                  <a:srgbClr val="000C00"/>
                </a:solidFill>
                <a:latin typeface="Calibri"/>
                <a:ea typeface="Calibri"/>
                <a:cs typeface="Calibri"/>
                <a:sym typeface="Calibri"/>
              </a:rPr>
              <a:t>, hvor meget det rykker deltageres forhold til spil som kulturform, og hvor stærk en historie der lever videre efter festivalen.</a:t>
            </a:r>
            <a:endParaRPr sz="1300">
              <a:solidFill>
                <a:srgbClr val="000C00"/>
              </a:solidFill>
              <a:latin typeface="Calibri"/>
              <a:ea typeface="Calibri"/>
              <a:cs typeface="Calibri"/>
              <a:sym typeface="Calibri"/>
            </a:endParaRPr>
          </a:p>
          <a:p>
            <a:pPr indent="0" lvl="0" marL="0" marR="0" rtl="0" algn="l">
              <a:lnSpc>
                <a:spcPct val="115000"/>
              </a:lnSpc>
              <a:spcBef>
                <a:spcPts val="0"/>
              </a:spcBef>
              <a:spcAft>
                <a:spcPts val="0"/>
              </a:spcAft>
              <a:buNone/>
            </a:pPr>
            <a:r>
              <a:t/>
            </a:r>
            <a:endParaRPr sz="1300">
              <a:solidFill>
                <a:srgbClr val="000C00"/>
              </a:solidFill>
              <a:latin typeface="Calibri"/>
              <a:ea typeface="Calibri"/>
              <a:cs typeface="Calibri"/>
              <a:sym typeface="Calibri"/>
            </a:endParaRPr>
          </a:p>
          <a:p>
            <a:pPr indent="0" lvl="0" marL="0" marR="0" rtl="0" algn="l">
              <a:lnSpc>
                <a:spcPct val="115000"/>
              </a:lnSpc>
              <a:spcBef>
                <a:spcPts val="0"/>
              </a:spcBef>
              <a:spcAft>
                <a:spcPts val="0"/>
              </a:spcAft>
              <a:buNone/>
            </a:pPr>
            <a:r>
              <a:rPr lang="en-US" sz="1300">
                <a:solidFill>
                  <a:srgbClr val="000C00"/>
                </a:solidFill>
                <a:latin typeface="Calibri"/>
                <a:ea typeface="Calibri"/>
                <a:cs typeface="Calibri"/>
                <a:sym typeface="Calibri"/>
              </a:rPr>
              <a:t>FLUX er IKKE en gamingfestival, men du må godt lege med for </a:t>
            </a:r>
            <a:r>
              <a:rPr b="1" i="1" lang="en-US" sz="1300" u="sng">
                <a:solidFill>
                  <a:srgbClr val="000C00"/>
                </a:solidFill>
                <a:latin typeface="Calibri"/>
                <a:ea typeface="Calibri"/>
                <a:cs typeface="Calibri"/>
                <a:sym typeface="Calibri"/>
              </a:rPr>
              <a:t>ALT ER I SPIL</a:t>
            </a:r>
            <a:r>
              <a:rPr i="1" lang="en-US" sz="1300" u="sng">
                <a:solidFill>
                  <a:srgbClr val="000C00"/>
                </a:solidFill>
                <a:latin typeface="Calibri"/>
                <a:ea typeface="Calibri"/>
                <a:cs typeface="Calibri"/>
                <a:sym typeface="Calibri"/>
              </a:rPr>
              <a:t>.</a:t>
            </a:r>
            <a:endParaRPr i="1" sz="1300" u="sng">
              <a:solidFill>
                <a:srgbClr val="000C00"/>
              </a:solidFill>
              <a:latin typeface="Calibri"/>
              <a:ea typeface="Calibri"/>
              <a:cs typeface="Calibri"/>
              <a:sym typeface="Calibri"/>
            </a:endParaRPr>
          </a:p>
          <a:p>
            <a:pPr indent="0" lvl="0" marL="0" marR="0" rtl="0" algn="l">
              <a:lnSpc>
                <a:spcPct val="115000"/>
              </a:lnSpc>
              <a:spcBef>
                <a:spcPts val="0"/>
              </a:spcBef>
              <a:spcAft>
                <a:spcPts val="0"/>
              </a:spcAft>
              <a:buNone/>
            </a:pPr>
            <a:r>
              <a:t/>
            </a:r>
            <a:endParaRPr sz="1300">
              <a:solidFill>
                <a:srgbClr val="000C00"/>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13" name="Shape 213"/>
        <p:cNvGrpSpPr/>
        <p:nvPr/>
      </p:nvGrpSpPr>
      <p:grpSpPr>
        <a:xfrm>
          <a:off x="0" y="0"/>
          <a:ext cx="0" cy="0"/>
          <a:chOff x="0" y="0"/>
          <a:chExt cx="0" cy="0"/>
        </a:xfrm>
      </p:grpSpPr>
      <p:sp>
        <p:nvSpPr>
          <p:cNvPr id="214" name="Google Shape;214;p32"/>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15" name="Google Shape;215;p32"/>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Gruppe 2: Dem der Spiller Spil (50%)</a:t>
            </a:r>
            <a:endParaRPr/>
          </a:p>
        </p:txBody>
      </p:sp>
      <p:sp>
        <p:nvSpPr>
          <p:cNvPr id="216" name="Google Shape;216;p32"/>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Mennesker der spiller på alle niveauer (casual til hardcore)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Voksne der har spillet i årevis og mangler en festival der taler til dem</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De er festivalens KERNE EVANGELISTER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HVAD FÅR DE?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Anerkendelse af gaming som kulturel praksis på højde med film, musik, litteratur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Spejling – at se sig selv blive taget seriøst</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Fællesskab af voksne uden undskyldninger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En festival der FØLES som et spil</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20" name="Shape 220"/>
        <p:cNvGrpSpPr/>
        <p:nvPr/>
      </p:nvGrpSpPr>
      <p:grpSpPr>
        <a:xfrm>
          <a:off x="0" y="0"/>
          <a:ext cx="0" cy="0"/>
          <a:chOff x="0" y="0"/>
          <a:chExt cx="0" cy="0"/>
        </a:xfrm>
      </p:grpSpPr>
      <p:sp>
        <p:nvSpPr>
          <p:cNvPr id="221" name="Google Shape;221;p33"/>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22" name="Google Shape;222;p33"/>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Gruppe 3: Dem der er Nysgerrige på Spil (25%)</a:t>
            </a:r>
            <a:endParaRPr/>
          </a:p>
        </p:txBody>
      </p:sp>
      <p:sp>
        <p:nvSpPr>
          <p:cNvPr id="223" name="Google Shape;223;p33"/>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Voksne der går til film, koncerter, kunst</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Nysgerrige på spil som kulturform uden selv at være dybt inde i det</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Kommer for atmosfæren, koncerterne, kunsten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Måske ikke selv store gamere – men kan se dette er KULTUR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HVAD FÅR DE?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Invitation der IKKE kræver at de allerede er fans</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Et sprog de kan tage med hjem – hvad er gaming egentlig?</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Mulighed for at træde ind i noget nyt</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C00"/>
        </a:solidFill>
      </p:bgPr>
    </p:bg>
    <p:spTree>
      <p:nvGrpSpPr>
        <p:cNvPr id="227" name="Shape 227"/>
        <p:cNvGrpSpPr/>
        <p:nvPr/>
      </p:nvGrpSpPr>
      <p:grpSpPr>
        <a:xfrm>
          <a:off x="0" y="0"/>
          <a:ext cx="0" cy="0"/>
          <a:chOff x="0" y="0"/>
          <a:chExt cx="0" cy="0"/>
        </a:xfrm>
      </p:grpSpPr>
      <p:sp>
        <p:nvSpPr>
          <p:cNvPr id="228" name="Google Shape;228;p34"/>
          <p:cNvSpPr txBox="1"/>
          <p:nvPr/>
        </p:nvSpPr>
        <p:spPr>
          <a:xfrm>
            <a:off x="457200" y="1645920"/>
            <a:ext cx="8229600" cy="10972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5400" u="none" cap="none" strike="noStrike">
                <a:solidFill>
                  <a:srgbClr val="FFFFFF"/>
                </a:solidFill>
                <a:latin typeface="Arial"/>
                <a:ea typeface="Arial"/>
                <a:cs typeface="Arial"/>
                <a:sym typeface="Arial"/>
              </a:rPr>
              <a:t>Del 6: Program &amp; Aktiviteter</a:t>
            </a:r>
            <a:endParaRPr/>
          </a:p>
        </p:txBody>
      </p:sp>
      <p:sp>
        <p:nvSpPr>
          <p:cNvPr id="229" name="Google Shape;229;p34"/>
          <p:cNvSpPr txBox="1"/>
          <p:nvPr/>
        </p:nvSpPr>
        <p:spPr>
          <a:xfrm>
            <a:off x="457200" y="3323130"/>
            <a:ext cx="8229600" cy="46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rgbClr val="FD3385"/>
                </a:solidFill>
                <a:latin typeface="Arial"/>
                <a:ea typeface="Arial"/>
                <a:cs typeface="Arial"/>
                <a:sym typeface="Arial"/>
              </a:rPr>
              <a:t>Bekræftet, forventet og under booking</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33" name="Shape 233"/>
        <p:cNvGrpSpPr/>
        <p:nvPr/>
      </p:nvGrpSpPr>
      <p:grpSpPr>
        <a:xfrm>
          <a:off x="0" y="0"/>
          <a:ext cx="0" cy="0"/>
          <a:chOff x="0" y="0"/>
          <a:chExt cx="0" cy="0"/>
        </a:xfrm>
      </p:grpSpPr>
      <p:sp>
        <p:nvSpPr>
          <p:cNvPr id="234" name="Google Shape;234;p35"/>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35" name="Google Shape;235;p35"/>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Bekræftede Talks &amp; Oplæg</a:t>
            </a:r>
            <a:endParaRPr/>
          </a:p>
        </p:txBody>
      </p:sp>
      <p:sp>
        <p:nvSpPr>
          <p:cNvPr id="236" name="Google Shape;236;p35"/>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 Ste Curran: International speaker og spildesigner, performance/talk</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Rikke Toft Nørgaard: Talk om spil og læring/kultur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IOI (IO Interactive): Talk og aktivitet fra Hitman-serien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NIMBI Showcase: Præsentation af spil støttet af NIMBIs støtteordning</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40" name="Shape 240"/>
        <p:cNvGrpSpPr/>
        <p:nvPr/>
      </p:nvGrpSpPr>
      <p:grpSpPr>
        <a:xfrm>
          <a:off x="0" y="0"/>
          <a:ext cx="0" cy="0"/>
          <a:chOff x="0" y="0"/>
          <a:chExt cx="0" cy="0"/>
        </a:xfrm>
      </p:grpSpPr>
      <p:sp>
        <p:nvSpPr>
          <p:cNvPr id="241" name="Google Shape;241;p36"/>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2" name="Google Shape;242;p36"/>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Bekræftede Aktiviteter &amp; Oplevelser</a:t>
            </a:r>
            <a:endParaRPr/>
          </a:p>
        </p:txBody>
      </p:sp>
      <p:sp>
        <p:nvSpPr>
          <p:cNvPr id="243" name="Google Shape;243;p36"/>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 Jakob Kudsk Steen: Interaktiv kunstinstallation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Maraoke: Publikumsaktivitet med musik og spil</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Cultural Game Jam: 24-timers spiludviklingsmaraton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Aarhus Jazz Orkester: Koncert inspireret af spilunivers</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Julie Bjørnskov: Koncert</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47" name="Shape 247"/>
        <p:cNvGrpSpPr/>
        <p:nvPr/>
      </p:nvGrpSpPr>
      <p:grpSpPr>
        <a:xfrm>
          <a:off x="0" y="0"/>
          <a:ext cx="0" cy="0"/>
          <a:chOff x="0" y="0"/>
          <a:chExt cx="0" cy="0"/>
        </a:xfrm>
      </p:grpSpPr>
      <p:sp>
        <p:nvSpPr>
          <p:cNvPr id="248" name="Google Shape;248;p37"/>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9" name="Google Shape;249;p37"/>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Under Booking</a:t>
            </a:r>
            <a:endParaRPr/>
          </a:p>
        </p:txBody>
      </p:sp>
      <p:sp>
        <p:nvSpPr>
          <p:cNvPr id="250" name="Google Shape;250;p37"/>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 Book signing med "50 danske spil du skal spille før du dør"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Wiredfly Puppet Workshop – interaktiv workshop</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Live D&amp;D/improv med Christian Fuhlendorf</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SPOT Festival-samarbejde – afsluttende fest</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Ron Gilbert (Monkey Island) – talk</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Jakob Stegelman – talk om dansk spilindustri</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M2 Film – Warhammer produktions-talk</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Masterclasses (før og efter festivalen)</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C00"/>
        </a:solidFill>
      </p:bgPr>
    </p:bg>
    <p:spTree>
      <p:nvGrpSpPr>
        <p:cNvPr id="254" name="Shape 254"/>
        <p:cNvGrpSpPr/>
        <p:nvPr/>
      </p:nvGrpSpPr>
      <p:grpSpPr>
        <a:xfrm>
          <a:off x="0" y="0"/>
          <a:ext cx="0" cy="0"/>
          <a:chOff x="0" y="0"/>
          <a:chExt cx="0" cy="0"/>
        </a:xfrm>
      </p:grpSpPr>
      <p:sp>
        <p:nvSpPr>
          <p:cNvPr id="255" name="Google Shape;255;p38"/>
          <p:cNvSpPr txBox="1"/>
          <p:nvPr/>
        </p:nvSpPr>
        <p:spPr>
          <a:xfrm>
            <a:off x="457200" y="1645920"/>
            <a:ext cx="8229600" cy="10972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5400" u="none" cap="none" strike="noStrike">
                <a:solidFill>
                  <a:srgbClr val="FFFFFF"/>
                </a:solidFill>
                <a:latin typeface="Arial"/>
                <a:ea typeface="Arial"/>
                <a:cs typeface="Arial"/>
                <a:sym typeface="Arial"/>
              </a:rPr>
              <a:t>Del 7: Organisation &amp; Tidsplan</a:t>
            </a:r>
            <a:endParaRPr/>
          </a:p>
        </p:txBody>
      </p:sp>
      <p:sp>
        <p:nvSpPr>
          <p:cNvPr id="256" name="Google Shape;256;p38"/>
          <p:cNvSpPr txBox="1"/>
          <p:nvPr/>
        </p:nvSpPr>
        <p:spPr>
          <a:xfrm>
            <a:off x="457200" y="3278005"/>
            <a:ext cx="8229600" cy="46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rgbClr val="FD3385"/>
                </a:solidFill>
                <a:latin typeface="Arial"/>
                <a:ea typeface="Arial"/>
                <a:cs typeface="Arial"/>
                <a:sym typeface="Arial"/>
              </a:rPr>
              <a:t>Hvem driver festivalen?</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60" name="Shape 260"/>
        <p:cNvGrpSpPr/>
        <p:nvPr/>
      </p:nvGrpSpPr>
      <p:grpSpPr>
        <a:xfrm>
          <a:off x="0" y="0"/>
          <a:ext cx="0" cy="0"/>
          <a:chOff x="0" y="0"/>
          <a:chExt cx="0" cy="0"/>
        </a:xfrm>
      </p:grpSpPr>
      <p:sp>
        <p:nvSpPr>
          <p:cNvPr id="261" name="Google Shape;261;p39"/>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2" name="Google Shape;262;p39"/>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Bestyrelse</a:t>
            </a:r>
            <a:endParaRPr/>
          </a:p>
        </p:txBody>
      </p:sp>
      <p:sp>
        <p:nvSpPr>
          <p:cNvPr id="263" name="Google Shape;263;p39"/>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Kristian Bang Nørgaard (Funday) – erfaren iværksætter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Helena Sokol (Games Denmark) – direktør for medlemmer &amp; organisation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Esben Kjær Ravn (Kong Orange) – bestyrelsesformand, spiludvikler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Morten Urup (Arkaden) – marketing &amp; kommunikation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Hans Haave (Oro Publishing) – erfaren publisher</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67" name="Shape 267"/>
        <p:cNvGrpSpPr/>
        <p:nvPr/>
      </p:nvGrpSpPr>
      <p:grpSpPr>
        <a:xfrm>
          <a:off x="0" y="0"/>
          <a:ext cx="0" cy="0"/>
          <a:chOff x="0" y="0"/>
          <a:chExt cx="0" cy="0"/>
        </a:xfrm>
      </p:grpSpPr>
      <p:sp>
        <p:nvSpPr>
          <p:cNvPr id="268" name="Google Shape;268;p40"/>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9" name="Google Shape;269;p40"/>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Tidsplan 2026</a:t>
            </a:r>
            <a:endParaRPr/>
          </a:p>
        </p:txBody>
      </p:sp>
      <p:sp>
        <p:nvSpPr>
          <p:cNvPr id="270" name="Google Shape;270;p40"/>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APRIL: Projektbeskrivelse afleveres, fundraising starter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MAJ: Musikpulje-ansøgning, billetsalg åbner (Early Bird)</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JUNI-AUGUST: Markedsføring, pressedækning, programannonceringer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SEPTEMBER-OKTOBER: Fuldt program offentliggjort, logistik færdiggøres</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NOVEMBER: FLUX Festival 20.-21. november på Godsbanen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DECEMBER: Afrapportering og regnskab</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C00"/>
        </a:solidFill>
      </p:bgPr>
    </p:bg>
    <p:spTree>
      <p:nvGrpSpPr>
        <p:cNvPr id="274" name="Shape 274"/>
        <p:cNvGrpSpPr/>
        <p:nvPr/>
      </p:nvGrpSpPr>
      <p:grpSpPr>
        <a:xfrm>
          <a:off x="0" y="0"/>
          <a:ext cx="0" cy="0"/>
          <a:chOff x="0" y="0"/>
          <a:chExt cx="0" cy="0"/>
        </a:xfrm>
      </p:grpSpPr>
      <p:sp>
        <p:nvSpPr>
          <p:cNvPr id="275" name="Google Shape;275;p41"/>
          <p:cNvSpPr txBox="1"/>
          <p:nvPr/>
        </p:nvSpPr>
        <p:spPr>
          <a:xfrm>
            <a:off x="457200" y="1645920"/>
            <a:ext cx="8229600" cy="10972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5400" u="none" cap="none" strike="noStrike">
                <a:solidFill>
                  <a:srgbClr val="FFFFFF"/>
                </a:solidFill>
                <a:latin typeface="Arial"/>
                <a:ea typeface="Arial"/>
                <a:cs typeface="Arial"/>
                <a:sym typeface="Arial"/>
              </a:rPr>
              <a:t>Del 8: Fundraising Status</a:t>
            </a:r>
            <a:endParaRPr/>
          </a:p>
        </p:txBody>
      </p:sp>
      <p:sp>
        <p:nvSpPr>
          <p:cNvPr id="276" name="Google Shape;276;p41"/>
          <p:cNvSpPr txBox="1"/>
          <p:nvPr/>
        </p:nvSpPr>
        <p:spPr>
          <a:xfrm>
            <a:off x="457200" y="3296055"/>
            <a:ext cx="8229600" cy="46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rgbClr val="FD3385"/>
                </a:solidFill>
                <a:latin typeface="Arial"/>
                <a:ea typeface="Arial"/>
                <a:cs typeface="Arial"/>
                <a:sym typeface="Arial"/>
              </a:rPr>
              <a:t>April 2026</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C00"/>
        </a:solidFill>
      </p:bgPr>
    </p:bg>
    <p:spTree>
      <p:nvGrpSpPr>
        <p:cNvPr id="97" name="Shape 97"/>
        <p:cNvGrpSpPr/>
        <p:nvPr/>
      </p:nvGrpSpPr>
      <p:grpSpPr>
        <a:xfrm>
          <a:off x="0" y="0"/>
          <a:ext cx="0" cy="0"/>
          <a:chOff x="0" y="0"/>
          <a:chExt cx="0" cy="0"/>
        </a:xfrm>
      </p:grpSpPr>
      <p:sp>
        <p:nvSpPr>
          <p:cNvPr id="98" name="Google Shape;98;p15"/>
          <p:cNvSpPr txBox="1"/>
          <p:nvPr/>
        </p:nvSpPr>
        <p:spPr>
          <a:xfrm>
            <a:off x="457200" y="1645920"/>
            <a:ext cx="8229600" cy="10972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5400" u="none" cap="none" strike="noStrike">
                <a:solidFill>
                  <a:srgbClr val="FFFFFF"/>
                </a:solidFill>
                <a:latin typeface="Arial"/>
                <a:ea typeface="Arial"/>
                <a:cs typeface="Arial"/>
                <a:sym typeface="Arial"/>
              </a:rPr>
              <a:t>Del 1: Vision &amp; Formål</a:t>
            </a:r>
            <a:endParaRPr/>
          </a:p>
        </p:txBody>
      </p:sp>
      <p:sp>
        <p:nvSpPr>
          <p:cNvPr id="99" name="Google Shape;99;p15"/>
          <p:cNvSpPr txBox="1"/>
          <p:nvPr/>
        </p:nvSpPr>
        <p:spPr>
          <a:xfrm>
            <a:off x="457200" y="2926080"/>
            <a:ext cx="8229600" cy="1371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rgbClr val="FD3385"/>
                </a:solidFill>
                <a:latin typeface="Arial"/>
                <a:ea typeface="Arial"/>
                <a:cs typeface="Arial"/>
                <a:sym typeface="Arial"/>
              </a:rPr>
              <a:t>Hvad er FLUX Festival?</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80" name="Shape 280"/>
        <p:cNvGrpSpPr/>
        <p:nvPr/>
      </p:nvGrpSpPr>
      <p:grpSpPr>
        <a:xfrm>
          <a:off x="0" y="0"/>
          <a:ext cx="0" cy="0"/>
          <a:chOff x="0" y="0"/>
          <a:chExt cx="0" cy="0"/>
        </a:xfrm>
      </p:grpSpPr>
      <p:sp>
        <p:nvSpPr>
          <p:cNvPr id="281" name="Google Shape;281;p42"/>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2" name="Google Shape;282;p42"/>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Bevilget &amp; Bekræftet (48% af budget)</a:t>
            </a:r>
            <a:endParaRPr/>
          </a:p>
        </p:txBody>
      </p:sp>
      <p:sp>
        <p:nvSpPr>
          <p:cNvPr id="283" name="Google Shape;283;p42"/>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 500.000 kr. fra Aarhus Kommune (2026-2028, 500k/år)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140.000 kr. fra NIMBI</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105.500 kr. partnerfinansiering (Arkaden &amp; Games Denmark)</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SAMLET: 745.500 kr.</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87" name="Shape 287"/>
        <p:cNvGrpSpPr/>
        <p:nvPr/>
      </p:nvGrpSpPr>
      <p:grpSpPr>
        <a:xfrm>
          <a:off x="0" y="0"/>
          <a:ext cx="0" cy="0"/>
          <a:chOff x="0" y="0"/>
          <a:chExt cx="0" cy="0"/>
        </a:xfrm>
      </p:grpSpPr>
      <p:sp>
        <p:nvSpPr>
          <p:cNvPr id="288" name="Google Shape;288;p43"/>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9" name="Google Shape;289;p43"/>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Under Aktiv Bearbejdning</a:t>
            </a:r>
            <a:endParaRPr/>
          </a:p>
        </p:txBody>
      </p:sp>
      <p:sp>
        <p:nvSpPr>
          <p:cNvPr id="290" name="Google Shape;290;p43"/>
          <p:cNvSpPr txBox="1"/>
          <p:nvPr/>
        </p:nvSpPr>
        <p:spPr>
          <a:xfrm>
            <a:off x="457200" y="1097280"/>
            <a:ext cx="8229600" cy="1539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 Sponsorater: 400.000 kr. (kontakt igangsat)</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Fonde: 100.000 kr. (ansøgninger forberedes)</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Billetindtægter: 231.900 kr. (estimeret, 650 billetter)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WonderEXP er nu partner for aktiv fundraising</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C00"/>
        </a:solidFill>
      </p:bgPr>
    </p:bg>
    <p:spTree>
      <p:nvGrpSpPr>
        <p:cNvPr id="294" name="Shape 294"/>
        <p:cNvGrpSpPr/>
        <p:nvPr/>
      </p:nvGrpSpPr>
      <p:grpSpPr>
        <a:xfrm>
          <a:off x="0" y="0"/>
          <a:ext cx="0" cy="0"/>
          <a:chOff x="0" y="0"/>
          <a:chExt cx="0" cy="0"/>
        </a:xfrm>
      </p:grpSpPr>
      <p:sp>
        <p:nvSpPr>
          <p:cNvPr id="295" name="Google Shape;295;p44"/>
          <p:cNvSpPr txBox="1"/>
          <p:nvPr/>
        </p:nvSpPr>
        <p:spPr>
          <a:xfrm>
            <a:off x="457200" y="1645920"/>
            <a:ext cx="8229600" cy="10972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5400" u="none" cap="none" strike="noStrike">
                <a:solidFill>
                  <a:srgbClr val="FFFFFF"/>
                </a:solidFill>
                <a:latin typeface="Arial"/>
                <a:ea typeface="Arial"/>
                <a:cs typeface="Arial"/>
                <a:sym typeface="Arial"/>
              </a:rPr>
              <a:t>Næste Skridt</a:t>
            </a:r>
            <a:endParaRPr/>
          </a:p>
        </p:txBody>
      </p:sp>
      <p:sp>
        <p:nvSpPr>
          <p:cNvPr id="296" name="Google Shape;296;p44"/>
          <p:cNvSpPr txBox="1"/>
          <p:nvPr/>
        </p:nvSpPr>
        <p:spPr>
          <a:xfrm>
            <a:off x="457200" y="2926080"/>
            <a:ext cx="8229600" cy="1371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rgbClr val="FD3385"/>
                </a:solidFill>
                <a:latin typeface="Arial"/>
                <a:ea typeface="Arial"/>
                <a:cs typeface="Arial"/>
                <a:sym typeface="Arial"/>
              </a:rPr>
              <a:t>Fra dokumentation til eksekvering</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00" name="Shape 300"/>
        <p:cNvGrpSpPr/>
        <p:nvPr/>
      </p:nvGrpSpPr>
      <p:grpSpPr>
        <a:xfrm>
          <a:off x="0" y="0"/>
          <a:ext cx="0" cy="0"/>
          <a:chOff x="0" y="0"/>
          <a:chExt cx="0" cy="0"/>
        </a:xfrm>
      </p:grpSpPr>
      <p:sp>
        <p:nvSpPr>
          <p:cNvPr id="301" name="Google Shape;301;p45"/>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02" name="Google Shape;302;p45"/>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Nøgletal &amp; Success-mål</a:t>
            </a:r>
            <a:endParaRPr/>
          </a:p>
        </p:txBody>
      </p:sp>
      <p:sp>
        <p:nvSpPr>
          <p:cNvPr id="303" name="Google Shape;303;p45"/>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 650 besøgende over 2 dage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15+ programpunkter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4-6 internationale speakers</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~40 frivillige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Live-optagelser til distribution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Presseomtale via nationale og fagmedier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Måles på Flux Power, IKKE billetsalg</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07" name="Shape 307"/>
        <p:cNvGrpSpPr/>
        <p:nvPr/>
      </p:nvGrpSpPr>
      <p:grpSpPr>
        <a:xfrm>
          <a:off x="0" y="0"/>
          <a:ext cx="0" cy="0"/>
          <a:chOff x="0" y="0"/>
          <a:chExt cx="0" cy="0"/>
        </a:xfrm>
      </p:grpSpPr>
      <p:sp>
        <p:nvSpPr>
          <p:cNvPr id="308" name="Google Shape;308;p46"/>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09" name="Google Shape;309;p46"/>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For Styregruppen</a:t>
            </a:r>
            <a:endParaRPr/>
          </a:p>
        </p:txBody>
      </p:sp>
      <p:sp>
        <p:nvSpPr>
          <p:cNvPr id="310" name="Google Shape;310;p46"/>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 Alle valg skal holdes op mod PROMISE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Alle aktiviteter skal designes TO GANGE (indhold + interaktion)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Alle partnere skal levere på Flux' præmisser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Målgruppevægtning År 1: 25% skabere, 50% gamere, 25% nysgerrige</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Flux Power er det vigtigste målestok – ikke billetsalg eller besøgstal</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Show, don't tell – undgå overforklaringer</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3" name="Shape 103"/>
        <p:cNvGrpSpPr/>
        <p:nvPr/>
      </p:nvGrpSpPr>
      <p:grpSpPr>
        <a:xfrm>
          <a:off x="0" y="0"/>
          <a:ext cx="0" cy="0"/>
          <a:chOff x="0" y="0"/>
          <a:chExt cx="0" cy="0"/>
        </a:xfrm>
      </p:grpSpPr>
      <p:sp>
        <p:nvSpPr>
          <p:cNvPr id="104" name="Google Shape;104;p16"/>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05" name="Google Shape;105;p16"/>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Festival-Format</a:t>
            </a:r>
            <a:endParaRPr/>
          </a:p>
        </p:txBody>
      </p:sp>
      <p:sp>
        <p:nvSpPr>
          <p:cNvPr id="106" name="Google Shape;106;p16"/>
          <p:cNvSpPr txBox="1"/>
          <p:nvPr/>
        </p:nvSpPr>
        <p:spPr>
          <a:xfrm>
            <a:off x="457200" y="1097280"/>
            <a:ext cx="8229600" cy="24321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FLUX er en kulturfestival for spilkultur, kreativitet og fremtidens underholdning</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Afholdt i Aarhus 20.-21. november 2026 på Godsbanen</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Rammer </a:t>
            </a:r>
            <a:r>
              <a:rPr lang="en-US" sz="1600">
                <a:solidFill>
                  <a:srgbClr val="000C00"/>
                </a:solidFill>
              </a:rPr>
              <a:t>alle </a:t>
            </a:r>
            <a:r>
              <a:rPr lang="en-US" sz="1600">
                <a:solidFill>
                  <a:srgbClr val="000C00"/>
                </a:solidFill>
              </a:rPr>
              <a:t>der interesserer sig for kultur, kunst og er nysgerrige på computerspil. - </a:t>
            </a:r>
            <a:r>
              <a:rPr lang="en-US" sz="1600">
                <a:solidFill>
                  <a:srgbClr val="000C00"/>
                </a:solidFill>
                <a:latin typeface="Calibri"/>
                <a:ea typeface="Calibri"/>
                <a:cs typeface="Calibri"/>
                <a:sym typeface="Calibri"/>
              </a:rPr>
              <a:t>Her er både etablerede og unge kunstnere, voksne spillere og spiludviklere - lokale og internationale profiler der skaber og oplever sammen.</a:t>
            </a:r>
            <a:r>
              <a:rPr lang="en-US" sz="1600">
                <a:solidFill>
                  <a:srgbClr val="000C00"/>
                </a:solidFill>
              </a:rPr>
              <a:t> </a:t>
            </a:r>
            <a:endParaRPr sz="1600">
              <a:solidFill>
                <a:srgbClr val="000C00"/>
              </a:solidFill>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IKKE en messebegivenhed, gamingfestival eller konkurrencefestival</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En kulturbegivenhed designet til nysgerrighed, fordybelse og samtale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0" name="Shape 110"/>
        <p:cNvGrpSpPr/>
        <p:nvPr/>
      </p:nvGrpSpPr>
      <p:grpSpPr>
        <a:xfrm>
          <a:off x="0" y="0"/>
          <a:ext cx="0" cy="0"/>
          <a:chOff x="0" y="0"/>
          <a:chExt cx="0" cy="0"/>
        </a:xfrm>
      </p:grpSpPr>
      <p:sp>
        <p:nvSpPr>
          <p:cNvPr id="111" name="Google Shape;111;p17"/>
          <p:cNvSpPr/>
          <p:nvPr/>
        </p:nvSpPr>
        <p:spPr>
          <a:xfrm>
            <a:off x="0" y="0"/>
            <a:ext cx="9144000" cy="731520"/>
          </a:xfrm>
          <a:prstGeom prst="rect">
            <a:avLst/>
          </a:prstGeom>
          <a:solidFill>
            <a:srgbClr val="FD3385"/>
          </a:solidFill>
          <a:ln cap="flat" cmpd="sng" w="9525">
            <a:solidFill>
              <a:srgbClr val="FD3385"/>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12" name="Google Shape;112;p17"/>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Calibri"/>
                <a:ea typeface="Calibri"/>
                <a:cs typeface="Calibri"/>
                <a:sym typeface="Calibri"/>
              </a:rPr>
              <a:t>Vision vs. Intention</a:t>
            </a:r>
            <a:endParaRPr/>
          </a:p>
        </p:txBody>
      </p:sp>
      <p:sp>
        <p:nvSpPr>
          <p:cNvPr id="113" name="Google Shape;113;p17"/>
          <p:cNvSpPr txBox="1"/>
          <p:nvPr/>
        </p:nvSpPr>
        <p:spPr>
          <a:xfrm>
            <a:off x="457200" y="1005840"/>
            <a:ext cx="4114800" cy="39319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300" u="none" cap="none" strike="noStrike">
                <a:solidFill>
                  <a:srgbClr val="000C00"/>
                </a:solidFill>
                <a:latin typeface="Calibri"/>
                <a:ea typeface="Calibri"/>
                <a:cs typeface="Calibri"/>
                <a:sym typeface="Calibri"/>
              </a:rPr>
              <a:t>VISION:</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En weekend om året i Aarhus, hvor spil bliver anerkendt og fejret som en kulturform på højde med alle andre</a:t>
            </a:r>
            <a:endParaRPr/>
          </a:p>
        </p:txBody>
      </p:sp>
      <p:sp>
        <p:nvSpPr>
          <p:cNvPr id="114" name="Google Shape;114;p17"/>
          <p:cNvSpPr txBox="1"/>
          <p:nvPr/>
        </p:nvSpPr>
        <p:spPr>
          <a:xfrm>
            <a:off x="4754880" y="1005840"/>
            <a:ext cx="4114800" cy="39319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300" u="none" cap="none" strike="noStrike">
                <a:solidFill>
                  <a:srgbClr val="000C00"/>
                </a:solidFill>
                <a:latin typeface="Calibri"/>
                <a:ea typeface="Calibri"/>
                <a:cs typeface="Calibri"/>
                <a:sym typeface="Calibri"/>
              </a:rPr>
              <a:t>INTENTION:</a:t>
            </a:r>
            <a:endParaRPr/>
          </a:p>
          <a:p>
            <a:pPr indent="0" lvl="0" marL="0" marR="0" rtl="0" algn="l">
              <a:spcBef>
                <a:spcPts val="800"/>
              </a:spcBef>
              <a:spcAft>
                <a:spcPts val="0"/>
              </a:spcAft>
              <a:buNone/>
            </a:pPr>
            <a:r>
              <a:rPr b="0" i="0" lang="en-US" sz="1300" u="none" cap="none" strike="noStrike">
                <a:solidFill>
                  <a:srgbClr val="000C00"/>
                </a:solidFill>
                <a:latin typeface="Calibri"/>
                <a:ea typeface="Calibri"/>
                <a:cs typeface="Calibri"/>
                <a:sym typeface="Calibri"/>
              </a:rPr>
              <a:t>Vi laver IKKE en gamingfestival. Vi laver en kulturfestival, hvor spil behandles som kultur. Det flytter noget – ændrer hvordan deltagerne ser sig selv, ser spil, og hvordan kulturen ser begge dele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18" name="Shape 118"/>
        <p:cNvGrpSpPr/>
        <p:nvPr/>
      </p:nvGrpSpPr>
      <p:grpSpPr>
        <a:xfrm>
          <a:off x="0" y="0"/>
          <a:ext cx="0" cy="0"/>
          <a:chOff x="0" y="0"/>
          <a:chExt cx="0" cy="0"/>
        </a:xfrm>
      </p:grpSpPr>
      <p:sp>
        <p:nvSpPr>
          <p:cNvPr id="119" name="Google Shape;119;p18"/>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20" name="Google Shape;120;p18"/>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Spillets Kulturelle Potentiale</a:t>
            </a:r>
            <a:endParaRPr/>
          </a:p>
        </p:txBody>
      </p:sp>
      <p:sp>
        <p:nvSpPr>
          <p:cNvPr id="121" name="Google Shape;121;p18"/>
          <p:cNvSpPr txBox="1"/>
          <p:nvPr/>
        </p:nvSpPr>
        <p:spPr>
          <a:xfrm>
            <a:off x="457200" y="1097280"/>
            <a:ext cx="8229600" cy="2924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Spillets kulturelle potentiale er underbelyst i det danske kulturlandskab</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Vi behandler digitale og analoge spil som en af vores tids mest dynamiske og mangfoldige kunstformer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Kultur opererer på 3 niveauer: </a:t>
            </a:r>
            <a:endParaRPr b="0" i="0" sz="1600" u="none" cap="none" strike="noStrike">
              <a:solidFill>
                <a:srgbClr val="000C00"/>
              </a:solidFill>
              <a:latin typeface="Arial"/>
              <a:ea typeface="Arial"/>
              <a:cs typeface="Arial"/>
              <a:sym typeface="Arial"/>
            </a:endParaRPr>
          </a:p>
          <a:p>
            <a:pPr indent="-330200" lvl="0" marL="457200" marR="0" rtl="0" algn="l">
              <a:spcBef>
                <a:spcPts val="1200"/>
              </a:spcBef>
              <a:spcAft>
                <a:spcPts val="0"/>
              </a:spcAft>
              <a:buClr>
                <a:srgbClr val="000C00"/>
              </a:buClr>
              <a:buSzPts val="1600"/>
              <a:buFont typeface="Arial"/>
              <a:buChar char="●"/>
            </a:pPr>
            <a:r>
              <a:rPr b="0" i="0" lang="en-US" sz="1600" u="none" cap="none" strike="noStrike">
                <a:solidFill>
                  <a:srgbClr val="000C00"/>
                </a:solidFill>
                <a:latin typeface="Arial"/>
                <a:ea typeface="Arial"/>
                <a:cs typeface="Arial"/>
                <a:sym typeface="Arial"/>
              </a:rPr>
              <a:t>Værdier &amp; normer, </a:t>
            </a:r>
            <a:endParaRPr b="0" i="0" sz="1600" u="none" cap="none" strike="noStrike">
              <a:solidFill>
                <a:srgbClr val="000C00"/>
              </a:solidFill>
              <a:latin typeface="Arial"/>
              <a:ea typeface="Arial"/>
              <a:cs typeface="Arial"/>
              <a:sym typeface="Arial"/>
            </a:endParaRPr>
          </a:p>
          <a:p>
            <a:pPr indent="-330200" lvl="0" marL="457200" marR="0" rtl="0" algn="l">
              <a:spcBef>
                <a:spcPts val="0"/>
              </a:spcBef>
              <a:spcAft>
                <a:spcPts val="0"/>
              </a:spcAft>
              <a:buClr>
                <a:srgbClr val="000C00"/>
              </a:buClr>
              <a:buSzPts val="1600"/>
              <a:buFont typeface="Arial"/>
              <a:buChar char="●"/>
            </a:pPr>
            <a:r>
              <a:rPr b="0" i="0" lang="en-US" sz="1600" u="none" cap="none" strike="noStrike">
                <a:solidFill>
                  <a:srgbClr val="000C00"/>
                </a:solidFill>
                <a:latin typeface="Arial"/>
                <a:ea typeface="Arial"/>
                <a:cs typeface="Arial"/>
                <a:sym typeface="Arial"/>
              </a:rPr>
              <a:t>Udtryk (kunst, musik, film, design, SPIL), </a:t>
            </a:r>
            <a:endParaRPr b="0" i="0" sz="1600" u="none" cap="none" strike="noStrike">
              <a:solidFill>
                <a:srgbClr val="000C00"/>
              </a:solidFill>
              <a:latin typeface="Arial"/>
              <a:ea typeface="Arial"/>
              <a:cs typeface="Arial"/>
              <a:sym typeface="Arial"/>
            </a:endParaRPr>
          </a:p>
          <a:p>
            <a:pPr indent="-330200" lvl="0" marL="457200" marR="0" rtl="0" algn="l">
              <a:spcBef>
                <a:spcPts val="0"/>
              </a:spcBef>
              <a:spcAft>
                <a:spcPts val="0"/>
              </a:spcAft>
              <a:buClr>
                <a:srgbClr val="000C00"/>
              </a:buClr>
              <a:buSzPts val="1600"/>
              <a:buFont typeface="Arial"/>
              <a:buChar char="●"/>
            </a:pPr>
            <a:r>
              <a:rPr b="0" i="0" lang="en-US" sz="1600" u="none" cap="none" strike="noStrike">
                <a:solidFill>
                  <a:srgbClr val="000C00"/>
                </a:solidFill>
                <a:latin typeface="Arial"/>
                <a:ea typeface="Arial"/>
                <a:cs typeface="Arial"/>
                <a:sym typeface="Arial"/>
              </a:rPr>
              <a:t>Fællesskaber</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FLUX designer for alle tre lag – ikke kun produktet på skærmen, men værdierne omkring og fællesskaberne i</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C00"/>
        </a:solidFill>
      </p:bgPr>
    </p:bg>
    <p:spTree>
      <p:nvGrpSpPr>
        <p:cNvPr id="125" name="Shape 125"/>
        <p:cNvGrpSpPr/>
        <p:nvPr/>
      </p:nvGrpSpPr>
      <p:grpSpPr>
        <a:xfrm>
          <a:off x="0" y="0"/>
          <a:ext cx="0" cy="0"/>
          <a:chOff x="0" y="0"/>
          <a:chExt cx="0" cy="0"/>
        </a:xfrm>
      </p:grpSpPr>
      <p:sp>
        <p:nvSpPr>
          <p:cNvPr id="126" name="Google Shape;126;p19"/>
          <p:cNvSpPr txBox="1"/>
          <p:nvPr/>
        </p:nvSpPr>
        <p:spPr>
          <a:xfrm>
            <a:off x="457200" y="1645920"/>
            <a:ext cx="8229600" cy="10972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5400" u="none" cap="none" strike="noStrike">
                <a:solidFill>
                  <a:srgbClr val="FFFFFF"/>
                </a:solidFill>
                <a:latin typeface="Arial"/>
                <a:ea typeface="Arial"/>
                <a:cs typeface="Arial"/>
                <a:sym typeface="Arial"/>
              </a:rPr>
              <a:t>Del 2: Kernekoncept</a:t>
            </a:r>
            <a:endParaRPr/>
          </a:p>
        </p:txBody>
      </p:sp>
      <p:sp>
        <p:nvSpPr>
          <p:cNvPr id="127" name="Google Shape;127;p19"/>
          <p:cNvSpPr txBox="1"/>
          <p:nvPr/>
        </p:nvSpPr>
        <p:spPr>
          <a:xfrm>
            <a:off x="457200" y="2926080"/>
            <a:ext cx="8229600" cy="1371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400" u="none" cap="none" strike="noStrike">
                <a:solidFill>
                  <a:srgbClr val="FD3385"/>
                </a:solidFill>
                <a:latin typeface="Arial"/>
                <a:ea typeface="Arial"/>
                <a:cs typeface="Arial"/>
                <a:sym typeface="Arial"/>
              </a:rPr>
              <a:t>Det helt centrale for festivalen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31" name="Shape 131"/>
        <p:cNvGrpSpPr/>
        <p:nvPr/>
      </p:nvGrpSpPr>
      <p:grpSpPr>
        <a:xfrm>
          <a:off x="0" y="0"/>
          <a:ext cx="0" cy="0"/>
          <a:chOff x="0" y="0"/>
          <a:chExt cx="0" cy="0"/>
        </a:xfrm>
      </p:grpSpPr>
      <p:sp>
        <p:nvSpPr>
          <p:cNvPr id="132" name="Google Shape;132;p20"/>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3" name="Google Shape;133;p20"/>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Det Overordnede Koncept</a:t>
            </a:r>
            <a:endParaRPr/>
          </a:p>
        </p:txBody>
      </p:sp>
      <p:sp>
        <p:nvSpPr>
          <p:cNvPr id="134" name="Google Shape;134;p20"/>
          <p:cNvSpPr txBox="1"/>
          <p:nvPr/>
        </p:nvSpPr>
        <p:spPr>
          <a:xfrm>
            <a:off x="457200" y="1097280"/>
            <a:ext cx="8229600" cy="16317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FLUX er en festival, der aktiverer spillets egenskaber og samler mennesker gennem fællesskabende oplevelser, der opstår i interaktion med andre</a:t>
            </a:r>
            <a:endParaRPr/>
          </a:p>
          <a:p>
            <a:pPr indent="0" lvl="0" marL="0" marR="0" rtl="0" algn="l">
              <a:spcBef>
                <a:spcPts val="1200"/>
              </a:spcBef>
              <a:spcAft>
                <a:spcPts val="0"/>
              </a:spcAft>
              <a:buNone/>
            </a:pPr>
            <a:r>
              <a:rPr b="0" i="0" lang="en-US" sz="1600" u="none" cap="none" strike="noStrike">
                <a:solidFill>
                  <a:srgbClr val="000C00"/>
                </a:solidFill>
                <a:highlight>
                  <a:schemeClr val="lt1"/>
                </a:highlight>
                <a:latin typeface="Arial"/>
                <a:ea typeface="Arial"/>
                <a:cs typeface="Arial"/>
                <a:sym typeface="Arial"/>
              </a:rPr>
              <a:t>VIGTIG NEGATION: FLUX er IKKE en festival OM spil. Det er en festival OM OG FOR mennesker der spiller</a:t>
            </a:r>
            <a:r>
              <a:rPr lang="en-US" sz="1600">
                <a:solidFill>
                  <a:srgbClr val="000C00"/>
                </a:solidFill>
                <a:highlight>
                  <a:schemeClr val="lt1"/>
                </a:highlight>
              </a:rPr>
              <a:t>, er nysgerrige på mediet og er kunst- og </a:t>
            </a:r>
            <a:r>
              <a:rPr lang="en-US" sz="1600">
                <a:solidFill>
                  <a:srgbClr val="000C00"/>
                </a:solidFill>
                <a:highlight>
                  <a:schemeClr val="lt1"/>
                </a:highlight>
              </a:rPr>
              <a:t>kultur interesserede</a:t>
            </a:r>
            <a:r>
              <a:rPr lang="en-US" sz="1600">
                <a:solidFill>
                  <a:srgbClr val="000C00"/>
                </a:solidFill>
                <a:highlight>
                  <a:schemeClr val="lt1"/>
                </a:highlight>
              </a:rPr>
              <a:t>.</a:t>
            </a:r>
            <a:endParaRPr>
              <a:highlight>
                <a:schemeClr val="lt1"/>
              </a:highlight>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Handler om at gøre det synligt og fejre, og udfolde </a:t>
            </a:r>
            <a:r>
              <a:rPr lang="en-US" sz="1600">
                <a:solidFill>
                  <a:srgbClr val="000C00"/>
                </a:solidFill>
              </a:rPr>
              <a:t>et medie</a:t>
            </a:r>
            <a:r>
              <a:rPr b="0" i="0" lang="en-US" sz="1600" u="none" cap="none" strike="noStrike">
                <a:solidFill>
                  <a:srgbClr val="000C00"/>
                </a:solidFill>
                <a:latin typeface="Arial"/>
                <a:ea typeface="Arial"/>
                <a:cs typeface="Arial"/>
                <a:sym typeface="Arial"/>
              </a:rPr>
              <a:t>, der normalt sker privat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38" name="Shape 138"/>
        <p:cNvGrpSpPr/>
        <p:nvPr/>
      </p:nvGrpSpPr>
      <p:grpSpPr>
        <a:xfrm>
          <a:off x="0" y="0"/>
          <a:ext cx="0" cy="0"/>
          <a:chOff x="0" y="0"/>
          <a:chExt cx="0" cy="0"/>
        </a:xfrm>
      </p:grpSpPr>
      <p:sp>
        <p:nvSpPr>
          <p:cNvPr id="139" name="Google Shape;139;p21"/>
          <p:cNvSpPr/>
          <p:nvPr/>
        </p:nvSpPr>
        <p:spPr>
          <a:xfrm>
            <a:off x="0" y="0"/>
            <a:ext cx="9144000" cy="731520"/>
          </a:xfrm>
          <a:prstGeom prst="rect">
            <a:avLst/>
          </a:prstGeom>
          <a:solidFill>
            <a:srgbClr val="0000FF"/>
          </a:solidFill>
          <a:ln cap="flat" cmpd="sng" w="9525">
            <a:solidFill>
              <a:srgbClr val="0000FF"/>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0" name="Google Shape;140;p21"/>
          <p:cNvSpPr txBox="1"/>
          <p:nvPr/>
        </p:nvSpPr>
        <p:spPr>
          <a:xfrm>
            <a:off x="457200" y="137160"/>
            <a:ext cx="8229600" cy="5486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3200" u="none" cap="none" strike="noStrike">
                <a:solidFill>
                  <a:srgbClr val="FFFFFF"/>
                </a:solidFill>
                <a:latin typeface="Arial"/>
                <a:ea typeface="Arial"/>
                <a:cs typeface="Arial"/>
                <a:sym typeface="Arial"/>
              </a:rPr>
              <a:t>Promise - Løftet til Deltagerne</a:t>
            </a:r>
            <a:endParaRPr/>
          </a:p>
        </p:txBody>
      </p:sp>
      <p:sp>
        <p:nvSpPr>
          <p:cNvPr id="141" name="Google Shape;141;p21"/>
          <p:cNvSpPr txBox="1"/>
          <p:nvPr/>
        </p:nvSpPr>
        <p:spPr>
          <a:xfrm>
            <a:off x="457200" y="1097280"/>
            <a:ext cx="8229600" cy="36576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000C00"/>
                </a:solidFill>
                <a:latin typeface="Arial"/>
                <a:ea typeface="Arial"/>
                <a:cs typeface="Arial"/>
                <a:sym typeface="Arial"/>
              </a:rPr>
              <a:t>"På Flux oplever du noget, du ikke kunne have oplevet andre steder, fordi det opstår i mødet mellem dig og dem omkring dig"</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Dette løfte skal holdes op mod ALLE valg:</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Venuevalg</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Programvalg</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Samarbejdsvalg</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 Kommunikationsvalg</a:t>
            </a:r>
            <a:endParaRPr/>
          </a:p>
          <a:p>
            <a:pPr indent="0" lvl="0" marL="0" marR="0" rtl="0" algn="l">
              <a:spcBef>
                <a:spcPts val="1200"/>
              </a:spcBef>
              <a:spcAft>
                <a:spcPts val="0"/>
              </a:spcAft>
              <a:buNone/>
            </a:pPr>
            <a:r>
              <a:rPr b="0" i="0" lang="en-US" sz="1600" u="none" cap="none" strike="noStrike">
                <a:solidFill>
                  <a:srgbClr val="000C00"/>
                </a:solidFill>
                <a:latin typeface="Arial"/>
                <a:ea typeface="Arial"/>
                <a:cs typeface="Arial"/>
                <a:sym typeface="Arial"/>
              </a:rPr>
              <a:t>Hvis et valg ikke leverer på promiset, er det ikke det rigtige valg</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