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Roboto"/>
      <p:regular r:id="rId19"/>
      <p:bold r:id="rId20"/>
      <p:italic r:id="rId21"/>
      <p:boldItalic r:id="rId22"/>
    </p:embeddedFont>
    <p:embeddedFont>
      <p:font typeface="Afacad Flux"/>
      <p:regular r:id="rId23"/>
      <p:bold r:id="rId24"/>
    </p:embeddedFont>
    <p:embeddedFont>
      <p:font typeface="Barlow"/>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000000"/>
          </p15:clr>
        </p15:guide>
        <p15:guide id="2" pos="2880">
          <p15:clr>
            <a:srgbClr val="000000"/>
          </p15:clr>
        </p15:guide>
      </p15:sldGuideLst>
    </p:ext>
    <p:ext uri="GoogleSlidesCustomDataVersion2">
      <go:slidesCustomData xmlns:go="http://customooxmlschemas.google.com/" r:id="rId29" roundtripDataSignature="AMtx7mhw7nlJjcisQJ2i9mFquQYRTT0n0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22" Type="http://schemas.openxmlformats.org/officeDocument/2006/relationships/font" Target="fonts/Roboto-boldItalic.fntdata"/><Relationship Id="rId21" Type="http://schemas.openxmlformats.org/officeDocument/2006/relationships/font" Target="fonts/Roboto-italic.fntdata"/><Relationship Id="rId24" Type="http://schemas.openxmlformats.org/officeDocument/2006/relationships/font" Target="fonts/AfacadFlux-bold.fntdata"/><Relationship Id="rId23" Type="http://schemas.openxmlformats.org/officeDocument/2006/relationships/font" Target="fonts/AfacadFlux-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Barlow-bold.fntdata"/><Relationship Id="rId25" Type="http://schemas.openxmlformats.org/officeDocument/2006/relationships/font" Target="fonts/Barlow-regular.fntdata"/><Relationship Id="rId28" Type="http://schemas.openxmlformats.org/officeDocument/2006/relationships/font" Target="fonts/Barlow-boldItalic.fntdata"/><Relationship Id="rId27" Type="http://schemas.openxmlformats.org/officeDocument/2006/relationships/font" Target="fonts/Barlow-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oboto-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8c0def3556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g38c0def3556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9b327107bd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g39b327107bd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915346b30b_0_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915346b30b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9b327107bd_0_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9b327107bd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9b327107bd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9" name="Google Shape;169;g39b327107bd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8a1b9ade34_0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8" name="Google Shape;98;g38a1b9ade34_0_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Live performances: </a:t>
            </a:r>
            <a:r>
              <a:rPr lang="en-US" sz="1050">
                <a:solidFill>
                  <a:srgbClr val="444746"/>
                </a:solidFill>
                <a:latin typeface="Roboto"/>
                <a:ea typeface="Roboto"/>
                <a:cs typeface="Roboto"/>
                <a:sym typeface="Roboto"/>
              </a:rPr>
              <a:t> theater troop suddenly fighting with rag doll physics in the Foyer. Or speed draw against the best artists in the business.</a:t>
            </a:r>
            <a:endParaRPr sz="1050">
              <a:solidFill>
                <a:srgbClr val="444746"/>
              </a:solidFill>
              <a:latin typeface="Roboto"/>
              <a:ea typeface="Roboto"/>
              <a:cs typeface="Roboto"/>
              <a:sym typeface="Roboto"/>
            </a:endParaRPr>
          </a:p>
          <a:p>
            <a:pPr indent="0" lvl="0" marL="0" rtl="0" algn="l">
              <a:lnSpc>
                <a:spcPct val="100000"/>
              </a:lnSpc>
              <a:spcBef>
                <a:spcPts val="0"/>
              </a:spcBef>
              <a:spcAft>
                <a:spcPts val="0"/>
              </a:spcAft>
              <a:buSzPts val="1100"/>
              <a:buNone/>
            </a:pPr>
            <a:r>
              <a:rPr lang="en-US" sz="1050">
                <a:solidFill>
                  <a:srgbClr val="444746"/>
                </a:solidFill>
                <a:latin typeface="Roboto"/>
                <a:ea typeface="Roboto"/>
                <a:cs typeface="Roboto"/>
                <a:sym typeface="Roboto"/>
              </a:rPr>
              <a:t>Fandom: </a:t>
            </a:r>
            <a:r>
              <a:rPr lang="en-US" sz="1050">
                <a:solidFill>
                  <a:srgbClr val="444746"/>
                </a:solidFill>
                <a:highlight>
                  <a:srgbClr val="FFFFFF"/>
                </a:highlight>
                <a:latin typeface="Roboto"/>
                <a:ea typeface="Roboto"/>
                <a:cs typeface="Roboto"/>
                <a:sym typeface="Roboto"/>
              </a:rPr>
              <a:t>Jimmy lyngvild sammen med 3 af Danmarks bedste cos-players og så laver de et mode-show, og så er det det. Ikke mere. </a:t>
            </a:r>
            <a:endParaRPr sz="1050">
              <a:solidFill>
                <a:srgbClr val="444746"/>
              </a:solidFill>
              <a:highlight>
                <a:srgbClr val="FFFFFF"/>
              </a:highlight>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SzPts val="1100"/>
              <a:buNone/>
            </a:pPr>
            <a:r>
              <a:rPr lang="en-US" sz="1050">
                <a:solidFill>
                  <a:srgbClr val="444746"/>
                </a:solidFill>
                <a:highlight>
                  <a:srgbClr val="FFFFFF"/>
                </a:highlight>
                <a:latin typeface="Roboto"/>
                <a:ea typeface="Roboto"/>
                <a:cs typeface="Roboto"/>
                <a:sym typeface="Roboto"/>
              </a:rPr>
              <a:t>Hvis vi skal have en merch ally, kan vi så sige, max 5 artists, og så skal folk ansøge og fortælle os hvorfor det netop skal være dem, der skal med, og hvorfor deres merch butik er uundværlig og særlig.</a:t>
            </a:r>
            <a:endParaRPr sz="1050">
              <a:solidFill>
                <a:srgbClr val="444746"/>
              </a:solidFill>
              <a:highlight>
                <a:srgbClr val="FFFFFF"/>
              </a:highlight>
              <a:latin typeface="Roboto"/>
              <a:ea typeface="Roboto"/>
              <a:cs typeface="Roboto"/>
              <a:sym typeface="Roboto"/>
            </a:endParaRPr>
          </a:p>
          <a:p>
            <a:pPr indent="0" lvl="0" marL="0" rtl="0" algn="l">
              <a:lnSpc>
                <a:spcPct val="100000"/>
              </a:lnSpc>
              <a:spcBef>
                <a:spcPts val="0"/>
              </a:spcBef>
              <a:spcAft>
                <a:spcPts val="0"/>
              </a:spcAft>
              <a:buSzPts val="1100"/>
              <a:buNone/>
            </a:pPr>
            <a:r>
              <a:t/>
            </a:r>
            <a:endParaRPr sz="1050">
              <a:solidFill>
                <a:srgbClr val="444746"/>
              </a:solidFill>
              <a:highlight>
                <a:srgbClr val="FFFFFF"/>
              </a:highlight>
              <a:latin typeface="Roboto"/>
              <a:ea typeface="Roboto"/>
              <a:cs typeface="Roboto"/>
              <a:sym typeface="Roboto"/>
            </a:endParaRPr>
          </a:p>
          <a:p>
            <a:pPr indent="0" lvl="0" marL="0" rtl="0" algn="l">
              <a:lnSpc>
                <a:spcPct val="100000"/>
              </a:lnSpc>
              <a:spcBef>
                <a:spcPts val="0"/>
              </a:spcBef>
              <a:spcAft>
                <a:spcPts val="0"/>
              </a:spcAft>
              <a:buSzPts val="1100"/>
              <a:buNone/>
            </a:pPr>
            <a:r>
              <a:rPr lang="en-US" sz="1050">
                <a:solidFill>
                  <a:srgbClr val="444746"/>
                </a:solidFill>
                <a:highlight>
                  <a:srgbClr val="FFFFFF"/>
                </a:highlight>
                <a:latin typeface="Roboto"/>
                <a:ea typeface="Roboto"/>
                <a:cs typeface="Roboto"/>
                <a:sym typeface="Roboto"/>
              </a:rPr>
              <a:t>Musik/performance: </a:t>
            </a:r>
            <a:r>
              <a:rPr lang="en-US" sz="1050">
                <a:solidFill>
                  <a:srgbClr val="444746"/>
                </a:solidFill>
                <a:latin typeface="Roboto"/>
                <a:ea typeface="Roboto"/>
                <a:cs typeface="Roboto"/>
                <a:sym typeface="Roboto"/>
              </a:rPr>
              <a:t>Be it live music for live gaming, a spoken word talk with a guitarist backing or something entirely third.</a:t>
            </a:r>
            <a:endParaRPr sz="1050">
              <a:solidFill>
                <a:srgbClr val="444746"/>
              </a:solidFill>
              <a:highlight>
                <a:srgbClr val="FFFFFF"/>
              </a:highlight>
              <a:latin typeface="Roboto"/>
              <a:ea typeface="Roboto"/>
              <a:cs typeface="Roboto"/>
              <a:sym typeface="Roboto"/>
            </a:endParaRPr>
          </a:p>
        </p:txBody>
      </p:sp>
      <p:sp>
        <p:nvSpPr>
          <p:cNvPr id="107" name="Google Shape;107;p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8a1b9ade34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g38a1b9ade34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3" name="Google Shape;123;p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9" name="Google Shape;129;p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5" name="Google Shape;135;p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6cc98c2b4d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6cc98c2b4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8"/>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EC008C"/>
              </a:buClr>
              <a:buSzPts val="1800"/>
              <a:buNone/>
              <a:defRPr>
                <a:solidFill>
                  <a:srgbClr val="EC008C"/>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8"/>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4" name="Google Shape;14;p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7"/>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8"/>
          <p:cNvSpPr txBox="1"/>
          <p:nvPr>
            <p:ph type="title"/>
          </p:nvPr>
        </p:nvSpPr>
        <p:spPr>
          <a:xfrm rot="5400000">
            <a:off x="5463750" y="1371629"/>
            <a:ext cx="4388700"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8"/>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rgbClr val="EC008C"/>
              </a:buClr>
              <a:buSzPts val="1800"/>
              <a:buNone/>
              <a:defRPr b="1">
                <a:solidFill>
                  <a:srgbClr val="99F7DD"/>
                </a:solidFill>
                <a:latin typeface="Roboto"/>
                <a:ea typeface="Roboto"/>
                <a:cs typeface="Roboto"/>
                <a:sym typeface="Robot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9"/>
          <p:cNvSpPr txBox="1"/>
          <p:nvPr>
            <p:ph idx="1" type="body"/>
          </p:nvPr>
        </p:nvSpPr>
        <p:spPr>
          <a:xfrm>
            <a:off x="62250" y="1648625"/>
            <a:ext cx="3816900" cy="2997000"/>
          </a:xfrm>
          <a:prstGeom prst="rect">
            <a:avLst/>
          </a:prstGeom>
          <a:noFill/>
          <a:ln>
            <a:noFill/>
          </a:ln>
        </p:spPr>
        <p:txBody>
          <a:bodyPr anchorCtr="0" anchor="t" bIns="45700" lIns="91425" spcFirstLastPara="1" rIns="91425" wrap="square" tIns="45700">
            <a:normAutofit/>
          </a:bodyPr>
          <a:lstStyle>
            <a:lvl1pPr indent="-342900" lvl="0" marL="457200" algn="just">
              <a:lnSpc>
                <a:spcPct val="115000"/>
              </a:lnSpc>
              <a:spcBef>
                <a:spcPts val="0"/>
              </a:spcBef>
              <a:spcAft>
                <a:spcPts val="0"/>
              </a:spcAft>
              <a:buClr>
                <a:srgbClr val="99F7DD"/>
              </a:buClr>
              <a:buSzPts val="1800"/>
              <a:buChar char="●"/>
              <a:defRPr sz="1500">
                <a:solidFill>
                  <a:schemeClr val="lt1"/>
                </a:solidFill>
                <a:latin typeface="Barlow"/>
                <a:ea typeface="Barlow"/>
                <a:cs typeface="Barlow"/>
                <a:sym typeface="Barlow"/>
              </a:defRPr>
            </a:lvl1pPr>
            <a:lvl2pPr indent="-342900" lvl="1" marL="914400" algn="l">
              <a:lnSpc>
                <a:spcPct val="100000"/>
              </a:lnSpc>
              <a:spcBef>
                <a:spcPts val="360"/>
              </a:spcBef>
              <a:spcAft>
                <a:spcPts val="0"/>
              </a:spcAft>
              <a:buClr>
                <a:srgbClr val="EC008C"/>
              </a:buClr>
              <a:buSzPts val="1800"/>
              <a:buChar char="○"/>
              <a:defRPr>
                <a:solidFill>
                  <a:schemeClr val="lt1"/>
                </a:solidFill>
              </a:defRPr>
            </a:lvl2pPr>
            <a:lvl3pPr indent="-342900" lvl="2" marL="1371600" algn="l">
              <a:lnSpc>
                <a:spcPct val="100000"/>
              </a:lnSpc>
              <a:spcBef>
                <a:spcPts val="360"/>
              </a:spcBef>
              <a:spcAft>
                <a:spcPts val="0"/>
              </a:spcAft>
              <a:buClr>
                <a:srgbClr val="EC008C"/>
              </a:buClr>
              <a:buSzPts val="1800"/>
              <a:buChar char="■"/>
              <a:defRPr>
                <a:solidFill>
                  <a:schemeClr val="lt1"/>
                </a:solidFill>
              </a:defRPr>
            </a:lvl3pPr>
            <a:lvl4pPr indent="-342900" lvl="3" marL="1828800" algn="l">
              <a:lnSpc>
                <a:spcPct val="100000"/>
              </a:lnSpc>
              <a:spcBef>
                <a:spcPts val="360"/>
              </a:spcBef>
              <a:spcAft>
                <a:spcPts val="0"/>
              </a:spcAft>
              <a:buClr>
                <a:srgbClr val="EC008C"/>
              </a:buClr>
              <a:buSzPts val="1800"/>
              <a:buChar char="●"/>
              <a:defRPr>
                <a:solidFill>
                  <a:schemeClr val="lt1"/>
                </a:solidFill>
              </a:defRPr>
            </a:lvl4pPr>
            <a:lvl5pPr indent="-342900" lvl="4" marL="2286000" algn="l">
              <a:lnSpc>
                <a:spcPct val="100000"/>
              </a:lnSpc>
              <a:spcBef>
                <a:spcPts val="360"/>
              </a:spcBef>
              <a:spcAft>
                <a:spcPts val="0"/>
              </a:spcAft>
              <a:buClr>
                <a:schemeClr val="lt1"/>
              </a:buClr>
              <a:buSzPts val="1800"/>
              <a:buChar char="○"/>
              <a:defRPr>
                <a:solidFill>
                  <a:schemeClr val="lt1"/>
                </a:solidFill>
              </a:defRPr>
            </a:lvl5pPr>
            <a:lvl6pPr indent="-342900" lvl="5" marL="2743200" algn="l">
              <a:lnSpc>
                <a:spcPct val="100000"/>
              </a:lnSpc>
              <a:spcBef>
                <a:spcPts val="360"/>
              </a:spcBef>
              <a:spcAft>
                <a:spcPts val="0"/>
              </a:spcAft>
              <a:buClr>
                <a:schemeClr val="lt1"/>
              </a:buClr>
              <a:buSzPts val="1800"/>
              <a:buChar char="■"/>
              <a:defRPr>
                <a:solidFill>
                  <a:schemeClr val="lt1"/>
                </a:solidFill>
              </a:defRPr>
            </a:lvl6pPr>
            <a:lvl7pPr indent="-342900" lvl="6" marL="3200400" algn="l">
              <a:lnSpc>
                <a:spcPct val="100000"/>
              </a:lnSpc>
              <a:spcBef>
                <a:spcPts val="360"/>
              </a:spcBef>
              <a:spcAft>
                <a:spcPts val="0"/>
              </a:spcAft>
              <a:buClr>
                <a:schemeClr val="lt1"/>
              </a:buClr>
              <a:buSzPts val="1800"/>
              <a:buChar char="●"/>
              <a:defRPr>
                <a:solidFill>
                  <a:schemeClr val="lt1"/>
                </a:solidFill>
              </a:defRPr>
            </a:lvl7pPr>
            <a:lvl8pPr indent="-342900" lvl="7" marL="3657600" algn="l">
              <a:lnSpc>
                <a:spcPct val="100000"/>
              </a:lnSpc>
              <a:spcBef>
                <a:spcPts val="360"/>
              </a:spcBef>
              <a:spcAft>
                <a:spcPts val="0"/>
              </a:spcAft>
              <a:buClr>
                <a:schemeClr val="lt1"/>
              </a:buClr>
              <a:buSzPts val="1800"/>
              <a:buChar char="○"/>
              <a:defRPr>
                <a:solidFill>
                  <a:schemeClr val="lt1"/>
                </a:solidFill>
              </a:defRPr>
            </a:lvl8pPr>
            <a:lvl9pPr indent="-342900" lvl="8" marL="4114800" algn="l">
              <a:lnSpc>
                <a:spcPct val="100000"/>
              </a:lnSpc>
              <a:spcBef>
                <a:spcPts val="360"/>
              </a:spcBef>
              <a:spcAft>
                <a:spcPts val="0"/>
              </a:spcAft>
              <a:buClr>
                <a:schemeClr val="lt1"/>
              </a:buClr>
              <a:buSzPts val="1800"/>
              <a:buChar char="■"/>
              <a:defRPr>
                <a:solidFill>
                  <a:schemeClr val="lt1"/>
                </a:solidFill>
              </a:defRPr>
            </a:lvl9pPr>
          </a:lstStyle>
          <a:p/>
        </p:txBody>
      </p:sp>
      <p:sp>
        <p:nvSpPr>
          <p:cNvPr id="20" name="Google Shape;20;p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0"/>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0"/>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26" name="Google Shape;26;p1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1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1"/>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2" name="Google Shape;32;p11"/>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3" name="Google Shape;33;p1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body"/>
          </p:nvPr>
        </p:nvSpPr>
        <p:spPr>
          <a:xfrm>
            <a:off x="457200" y="1151335"/>
            <a:ext cx="4040100" cy="4797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39" name="Google Shape;39;p12"/>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0" name="Google Shape;40;p12"/>
          <p:cNvSpPr txBox="1"/>
          <p:nvPr>
            <p:ph idx="3" type="body"/>
          </p:nvPr>
        </p:nvSpPr>
        <p:spPr>
          <a:xfrm>
            <a:off x="4645025" y="1151335"/>
            <a:ext cx="4041900" cy="47970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1" name="Google Shape;41;p12"/>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2" name="Google Shape;42;p1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5"/>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5"/>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57" name="Google Shape;57;p15"/>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8" name="Google Shape;58;p1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6"/>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6"/>
          <p:cNvSpPr/>
          <p:nvPr>
            <p:ph idx="2" type="pic"/>
          </p:nvPr>
        </p:nvSpPr>
        <p:spPr>
          <a:xfrm>
            <a:off x="1792288" y="459581"/>
            <a:ext cx="5486400" cy="3086100"/>
          </a:xfrm>
          <a:prstGeom prst="rect">
            <a:avLst/>
          </a:prstGeom>
          <a:noFill/>
          <a:ln>
            <a:noFill/>
          </a:ln>
        </p:spPr>
      </p:sp>
      <p:sp>
        <p:nvSpPr>
          <p:cNvPr id="64" name="Google Shape;64;p16"/>
          <p:cNvSpPr txBox="1"/>
          <p:nvPr>
            <p:ph idx="1" type="body"/>
          </p:nvPr>
        </p:nvSpPr>
        <p:spPr>
          <a:xfrm>
            <a:off x="1792288" y="4025504"/>
            <a:ext cx="5486400" cy="60360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5" name="Google Shape;65;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50F48"/>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rgbClr val="EC008C"/>
              </a:buClr>
              <a:buSzPts val="4400"/>
              <a:buFont typeface="Roboto"/>
              <a:buNone/>
              <a:defRPr b="1" i="0" sz="4400" u="none" cap="none" strike="noStrike">
                <a:solidFill>
                  <a:srgbClr val="EC008C"/>
                </a:solidFill>
                <a:latin typeface="Roboto"/>
                <a:ea typeface="Roboto"/>
                <a:cs typeface="Roboto"/>
                <a:sym typeface="Roboto"/>
              </a:defRPr>
            </a:lvl1pPr>
            <a:lvl2pPr lvl="1"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2pPr>
            <a:lvl3pPr lvl="2"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3pPr>
            <a:lvl4pPr lvl="3"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4pPr>
            <a:lvl5pPr lvl="4"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5pPr>
            <a:lvl6pPr lvl="5"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6pPr>
            <a:lvl7pPr lvl="6"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7pPr>
            <a:lvl8pPr lvl="7"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8pPr>
            <a:lvl9pPr lvl="8" marR="0" rtl="0" algn="l">
              <a:lnSpc>
                <a:spcPct val="100000"/>
              </a:lnSpc>
              <a:spcBef>
                <a:spcPts val="0"/>
              </a:spcBef>
              <a:spcAft>
                <a:spcPts val="0"/>
              </a:spcAft>
              <a:buClr>
                <a:srgbClr val="000000"/>
              </a:buClr>
              <a:buSzPts val="1400"/>
              <a:buFont typeface="Roboto"/>
              <a:buNone/>
              <a:defRPr b="0" i="0" sz="1800" u="none" cap="none" strike="noStrike">
                <a:solidFill>
                  <a:srgbClr val="000000"/>
                </a:solidFill>
                <a:latin typeface="Roboto"/>
                <a:ea typeface="Roboto"/>
                <a:cs typeface="Roboto"/>
                <a:sym typeface="Roboto"/>
              </a:defRPr>
            </a:lvl9pPr>
          </a:lstStyle>
          <a:p/>
        </p:txBody>
      </p:sp>
      <p:sp>
        <p:nvSpPr>
          <p:cNvPr id="7" name="Google Shape;7;p7"/>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rgbClr val="EC008C"/>
              </a:buClr>
              <a:buSzPts val="3200"/>
              <a:buFont typeface="Roboto"/>
              <a:buChar char="•"/>
              <a:defRPr b="0" i="0" sz="3200" u="none" cap="none" strike="noStrike">
                <a:solidFill>
                  <a:schemeClr val="lt1"/>
                </a:solidFill>
                <a:latin typeface="Roboto"/>
                <a:ea typeface="Roboto"/>
                <a:cs typeface="Roboto"/>
                <a:sym typeface="Roboto"/>
              </a:defRPr>
            </a:lvl1pPr>
            <a:lvl2pPr indent="-406400" lvl="1" marL="914400" marR="0" rtl="0" algn="l">
              <a:lnSpc>
                <a:spcPct val="100000"/>
              </a:lnSpc>
              <a:spcBef>
                <a:spcPts val="560"/>
              </a:spcBef>
              <a:spcAft>
                <a:spcPts val="0"/>
              </a:spcAft>
              <a:buClr>
                <a:srgbClr val="EC008C"/>
              </a:buClr>
              <a:buSzPts val="2800"/>
              <a:buFont typeface="Roboto"/>
              <a:buChar char="–"/>
              <a:defRPr b="0" i="0" sz="2800" u="none" cap="none" strike="noStrike">
                <a:solidFill>
                  <a:schemeClr val="lt1"/>
                </a:solidFill>
                <a:latin typeface="Roboto"/>
                <a:ea typeface="Roboto"/>
                <a:cs typeface="Roboto"/>
                <a:sym typeface="Roboto"/>
              </a:defRPr>
            </a:lvl2pPr>
            <a:lvl3pPr indent="-381000" lvl="2" marL="1371600" marR="0" rtl="0" algn="l">
              <a:lnSpc>
                <a:spcPct val="100000"/>
              </a:lnSpc>
              <a:spcBef>
                <a:spcPts val="480"/>
              </a:spcBef>
              <a:spcAft>
                <a:spcPts val="0"/>
              </a:spcAft>
              <a:buClr>
                <a:srgbClr val="EC008C"/>
              </a:buClr>
              <a:buSzPts val="2400"/>
              <a:buFont typeface="Roboto"/>
              <a:buChar char="•"/>
              <a:defRPr b="0" i="0" sz="2400" u="none" cap="none" strike="noStrike">
                <a:solidFill>
                  <a:schemeClr val="lt1"/>
                </a:solidFill>
                <a:latin typeface="Roboto"/>
                <a:ea typeface="Roboto"/>
                <a:cs typeface="Roboto"/>
                <a:sym typeface="Roboto"/>
              </a:defRPr>
            </a:lvl3pPr>
            <a:lvl4pPr indent="-355600" lvl="3" marL="1828800" marR="0" rtl="0" algn="l">
              <a:lnSpc>
                <a:spcPct val="100000"/>
              </a:lnSpc>
              <a:spcBef>
                <a:spcPts val="400"/>
              </a:spcBef>
              <a:spcAft>
                <a:spcPts val="0"/>
              </a:spcAft>
              <a:buClr>
                <a:srgbClr val="EC008C"/>
              </a:buClr>
              <a:buSzPts val="2000"/>
              <a:buFont typeface="Roboto"/>
              <a:buChar char="–"/>
              <a:defRPr b="0" i="0" sz="2000" u="none" cap="none" strike="noStrike">
                <a:solidFill>
                  <a:schemeClr val="lt1"/>
                </a:solidFill>
                <a:latin typeface="Roboto"/>
                <a:ea typeface="Roboto"/>
                <a:cs typeface="Roboto"/>
                <a:sym typeface="Roboto"/>
              </a:defRPr>
            </a:lvl4pPr>
            <a:lvl5pPr indent="-355600" lvl="4" marL="2286000" marR="0" rtl="0" algn="l">
              <a:lnSpc>
                <a:spcPct val="100000"/>
              </a:lnSpc>
              <a:spcBef>
                <a:spcPts val="400"/>
              </a:spcBef>
              <a:spcAft>
                <a:spcPts val="0"/>
              </a:spcAft>
              <a:buClr>
                <a:schemeClr val="lt1"/>
              </a:buClr>
              <a:buSzPts val="2000"/>
              <a:buFont typeface="Roboto"/>
              <a:buChar char="»"/>
              <a:defRPr b="0" i="0" sz="2000" u="none" cap="none" strike="noStrike">
                <a:solidFill>
                  <a:schemeClr val="lt1"/>
                </a:solidFill>
                <a:latin typeface="Roboto"/>
                <a:ea typeface="Roboto"/>
                <a:cs typeface="Roboto"/>
                <a:sym typeface="Roboto"/>
              </a:defRPr>
            </a:lvl5pPr>
            <a:lvl6pPr indent="-355600" lvl="5" marL="2743200" marR="0" rtl="0" algn="l">
              <a:lnSpc>
                <a:spcPct val="100000"/>
              </a:lnSpc>
              <a:spcBef>
                <a:spcPts val="400"/>
              </a:spcBef>
              <a:spcAft>
                <a:spcPts val="0"/>
              </a:spcAft>
              <a:buClr>
                <a:schemeClr val="lt1"/>
              </a:buClr>
              <a:buSzPts val="2000"/>
              <a:buFont typeface="Roboto"/>
              <a:buChar char="•"/>
              <a:defRPr b="0" i="0" sz="2000" u="none" cap="none" strike="noStrike">
                <a:solidFill>
                  <a:schemeClr val="lt1"/>
                </a:solidFill>
                <a:latin typeface="Roboto"/>
                <a:ea typeface="Roboto"/>
                <a:cs typeface="Roboto"/>
                <a:sym typeface="Roboto"/>
              </a:defRPr>
            </a:lvl6pPr>
            <a:lvl7pPr indent="-355600" lvl="6" marL="3200400" marR="0" rtl="0" algn="l">
              <a:lnSpc>
                <a:spcPct val="100000"/>
              </a:lnSpc>
              <a:spcBef>
                <a:spcPts val="400"/>
              </a:spcBef>
              <a:spcAft>
                <a:spcPts val="0"/>
              </a:spcAft>
              <a:buClr>
                <a:schemeClr val="lt1"/>
              </a:buClr>
              <a:buSzPts val="2000"/>
              <a:buFont typeface="Roboto"/>
              <a:buChar char="•"/>
              <a:defRPr b="0" i="0" sz="2000" u="none" cap="none" strike="noStrike">
                <a:solidFill>
                  <a:schemeClr val="lt1"/>
                </a:solidFill>
                <a:latin typeface="Roboto"/>
                <a:ea typeface="Roboto"/>
                <a:cs typeface="Roboto"/>
                <a:sym typeface="Roboto"/>
              </a:defRPr>
            </a:lvl7pPr>
            <a:lvl8pPr indent="-355600" lvl="7" marL="3657600" marR="0" rtl="0" algn="l">
              <a:lnSpc>
                <a:spcPct val="100000"/>
              </a:lnSpc>
              <a:spcBef>
                <a:spcPts val="400"/>
              </a:spcBef>
              <a:spcAft>
                <a:spcPts val="0"/>
              </a:spcAft>
              <a:buClr>
                <a:schemeClr val="lt1"/>
              </a:buClr>
              <a:buSzPts val="2000"/>
              <a:buFont typeface="Roboto"/>
              <a:buChar char="•"/>
              <a:defRPr b="0" i="0" sz="2000" u="none" cap="none" strike="noStrike">
                <a:solidFill>
                  <a:schemeClr val="lt1"/>
                </a:solidFill>
                <a:latin typeface="Roboto"/>
                <a:ea typeface="Roboto"/>
                <a:cs typeface="Roboto"/>
                <a:sym typeface="Roboto"/>
              </a:defRPr>
            </a:lvl8pPr>
            <a:lvl9pPr indent="-355600" lvl="8" marL="4114800" marR="0" rtl="0" algn="l">
              <a:lnSpc>
                <a:spcPct val="100000"/>
              </a:lnSpc>
              <a:spcBef>
                <a:spcPts val="400"/>
              </a:spcBef>
              <a:spcAft>
                <a:spcPts val="0"/>
              </a:spcAft>
              <a:buClr>
                <a:schemeClr val="lt1"/>
              </a:buClr>
              <a:buSzPts val="2000"/>
              <a:buFont typeface="Roboto"/>
              <a:buChar char="•"/>
              <a:defRPr b="0" i="0" sz="2000" u="none" cap="none" strike="noStrike">
                <a:solidFill>
                  <a:schemeClr val="lt1"/>
                </a:solidFill>
                <a:latin typeface="Roboto"/>
                <a:ea typeface="Roboto"/>
                <a:cs typeface="Roboto"/>
                <a:sym typeface="Roboto"/>
              </a:defRPr>
            </a:lvl9pPr>
          </a:lstStyle>
          <a:p/>
        </p:txBody>
      </p:sp>
      <p:sp>
        <p:nvSpPr>
          <p:cNvPr id="8" name="Google Shape;8;p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Roboto"/>
              <a:buNone/>
              <a:defRPr b="0" i="0" sz="1200" u="none" cap="none" strike="noStrike">
                <a:solidFill>
                  <a:srgbClr val="888888"/>
                </a:solidFill>
                <a:latin typeface="Roboto"/>
                <a:ea typeface="Roboto"/>
                <a:cs typeface="Roboto"/>
                <a:sym typeface="Roboto"/>
              </a:defRPr>
            </a:lvl1pPr>
            <a:lvl2pPr lvl="1"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2pPr>
            <a:lvl3pPr lvl="2"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3pPr>
            <a:lvl4pPr lvl="3"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4pPr>
            <a:lvl5pPr lvl="4"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5pPr>
            <a:lvl6pPr lvl="5"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6pPr>
            <a:lvl7pPr lvl="6"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7pPr>
            <a:lvl8pPr lvl="7"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8pPr>
            <a:lvl9pPr lvl="8"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9pPr>
          </a:lstStyle>
          <a:p/>
        </p:txBody>
      </p:sp>
      <p:sp>
        <p:nvSpPr>
          <p:cNvPr id="9" name="Google Shape;9;p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Roboto"/>
              <a:buNone/>
              <a:defRPr b="0" i="0" sz="1200" u="none" cap="none" strike="noStrike">
                <a:solidFill>
                  <a:srgbClr val="888888"/>
                </a:solidFill>
                <a:latin typeface="Roboto"/>
                <a:ea typeface="Roboto"/>
                <a:cs typeface="Roboto"/>
                <a:sym typeface="Roboto"/>
              </a:defRPr>
            </a:lvl1pPr>
            <a:lvl2pPr lvl="1"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2pPr>
            <a:lvl3pPr lvl="2"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3pPr>
            <a:lvl4pPr lvl="3"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4pPr>
            <a:lvl5pPr lvl="4"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5pPr>
            <a:lvl6pPr lvl="5"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6pPr>
            <a:lvl7pPr lvl="6"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7pPr>
            <a:lvl8pPr lvl="7"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8pPr>
            <a:lvl9pPr lvl="8" marR="0" rtl="0" algn="l">
              <a:lnSpc>
                <a:spcPct val="100000"/>
              </a:lnSpc>
              <a:spcBef>
                <a:spcPts val="0"/>
              </a:spcBef>
              <a:spcAft>
                <a:spcPts val="0"/>
              </a:spcAft>
              <a:buClr>
                <a:srgbClr val="000000"/>
              </a:buClr>
              <a:buSzPts val="1400"/>
              <a:buFont typeface="Roboto"/>
              <a:buNone/>
              <a:defRPr b="0" i="0" sz="1800" u="none" cap="none" strike="noStrike">
                <a:solidFill>
                  <a:schemeClr val="dk1"/>
                </a:solidFill>
                <a:latin typeface="Roboto"/>
                <a:ea typeface="Roboto"/>
                <a:cs typeface="Roboto"/>
                <a:sym typeface="Roboto"/>
              </a:defRPr>
            </a:lvl9pPr>
          </a:lstStyle>
          <a:p/>
        </p:txBody>
      </p:sp>
      <p:sp>
        <p:nvSpPr>
          <p:cNvPr id="10" name="Google Shape;10;p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2.jpg"/><Relationship Id="rId5"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g38c0def3556_0_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WHY </a:t>
            </a:r>
            <a:r>
              <a:rPr lang="en-US">
                <a:latin typeface="Barlow"/>
                <a:ea typeface="Barlow"/>
                <a:cs typeface="Barlow"/>
                <a:sym typeface="Barlow"/>
              </a:rPr>
              <a:t>Flux</a:t>
            </a:r>
            <a:r>
              <a:rPr lang="en-US" sz="4400">
                <a:solidFill>
                  <a:srgbClr val="99F7DD"/>
                </a:solidFill>
                <a:latin typeface="Barlow"/>
                <a:ea typeface="Barlow"/>
                <a:cs typeface="Barlow"/>
                <a:sym typeface="Barlow"/>
              </a:rPr>
              <a:t>?</a:t>
            </a:r>
            <a:endParaRPr>
              <a:solidFill>
                <a:srgbClr val="99F7DD"/>
              </a:solidFill>
              <a:latin typeface="Barlow"/>
              <a:ea typeface="Barlow"/>
              <a:cs typeface="Barlow"/>
              <a:sym typeface="Barlow"/>
            </a:endParaRPr>
          </a:p>
        </p:txBody>
      </p:sp>
      <p:sp>
        <p:nvSpPr>
          <p:cNvPr id="85" name="Google Shape;85;g38c0def3556_0_0"/>
          <p:cNvSpPr txBox="1"/>
          <p:nvPr>
            <p:ph idx="1" type="body"/>
          </p:nvPr>
        </p:nvSpPr>
        <p:spPr>
          <a:xfrm>
            <a:off x="457200" y="1274325"/>
            <a:ext cx="8229600" cy="3539100"/>
          </a:xfrm>
          <a:prstGeom prst="rect">
            <a:avLst/>
          </a:prstGeom>
          <a:noFill/>
          <a:ln>
            <a:noFill/>
          </a:ln>
          <a:effectLst>
            <a:outerShdw blurRad="200025" rotWithShape="0" algn="bl" dir="5400000" dist="19050">
              <a:srgbClr val="000000"/>
            </a:outerShdw>
          </a:effectLst>
        </p:spPr>
        <p:txBody>
          <a:bodyPr anchorCtr="0" anchor="t" bIns="45700" lIns="91425" spcFirstLastPara="1" rIns="91425" wrap="square" tIns="45700">
            <a:normAutofit fontScale="70000" lnSpcReduction="20000"/>
          </a:bodyPr>
          <a:lstStyle/>
          <a:p>
            <a:pPr indent="0" lvl="0" marL="0" rtl="0" algn="ctr">
              <a:lnSpc>
                <a:spcPct val="100000"/>
              </a:lnSpc>
              <a:spcBef>
                <a:spcPts val="280"/>
              </a:spcBef>
              <a:spcAft>
                <a:spcPts val="0"/>
              </a:spcAft>
              <a:buClr>
                <a:schemeClr val="dk1"/>
              </a:buClr>
              <a:buSzPct val="45815"/>
              <a:buFont typeface="Arial"/>
              <a:buNone/>
            </a:pPr>
            <a:r>
              <a:rPr b="1" lang="en-US" sz="2400">
                <a:highlight>
                  <a:srgbClr val="6310B1"/>
                </a:highlight>
              </a:rPr>
              <a:t>We believe that games are the absolute cultural works of our time.</a:t>
            </a:r>
            <a:endParaRPr b="1" sz="2400">
              <a:highlight>
                <a:srgbClr val="6310B1"/>
              </a:highlight>
            </a:endParaRPr>
          </a:p>
          <a:p>
            <a:pPr indent="0" lvl="0" marL="0" rtl="0" algn="ctr">
              <a:lnSpc>
                <a:spcPct val="100000"/>
              </a:lnSpc>
              <a:spcBef>
                <a:spcPts val="280"/>
              </a:spcBef>
              <a:spcAft>
                <a:spcPts val="0"/>
              </a:spcAft>
              <a:buClr>
                <a:schemeClr val="dk1"/>
              </a:buClr>
              <a:buSzPct val="57866"/>
              <a:buFont typeface="Arial"/>
              <a:buNone/>
            </a:pPr>
            <a:r>
              <a:rPr lang="en-US" sz="1900"/>
              <a:t>From a fusion of art, music, technology and imagination into rich, innovative experiences, continuously redefining how we think, feel and interact with the world.</a:t>
            </a:r>
            <a:endParaRPr sz="1900"/>
          </a:p>
          <a:p>
            <a:pPr indent="0" lvl="0" marL="0" rtl="0" algn="ctr">
              <a:lnSpc>
                <a:spcPct val="100000"/>
              </a:lnSpc>
              <a:spcBef>
                <a:spcPts val="280"/>
              </a:spcBef>
              <a:spcAft>
                <a:spcPts val="0"/>
              </a:spcAft>
              <a:buClr>
                <a:schemeClr val="dk1"/>
              </a:buClr>
              <a:buSzPct val="45815"/>
              <a:buFont typeface="Arial"/>
              <a:buNone/>
            </a:pPr>
            <a:r>
              <a:t/>
            </a:r>
            <a:endParaRPr b="1" sz="2400">
              <a:highlight>
                <a:srgbClr val="6310B1"/>
              </a:highlight>
            </a:endParaRPr>
          </a:p>
          <a:p>
            <a:pPr indent="0" lvl="0" marL="0" rtl="0" algn="ctr">
              <a:lnSpc>
                <a:spcPct val="100000"/>
              </a:lnSpc>
              <a:spcBef>
                <a:spcPts val="280"/>
              </a:spcBef>
              <a:spcAft>
                <a:spcPts val="0"/>
              </a:spcAft>
              <a:buClr>
                <a:schemeClr val="dk1"/>
              </a:buClr>
              <a:buSzPct val="45815"/>
              <a:buFont typeface="Arial"/>
              <a:buNone/>
            </a:pPr>
            <a:r>
              <a:rPr b="1" lang="en-US" sz="2400">
                <a:highlight>
                  <a:srgbClr val="6310B1"/>
                </a:highlight>
              </a:rPr>
              <a:t>We want to bring together visionary game developers, fearless storytellers, bold designers, and curious minds.</a:t>
            </a:r>
            <a:endParaRPr b="1" sz="2400">
              <a:highlight>
                <a:srgbClr val="6310B1"/>
              </a:highlight>
            </a:endParaRPr>
          </a:p>
          <a:p>
            <a:pPr indent="0" lvl="0" marL="0" rtl="0" algn="ctr">
              <a:lnSpc>
                <a:spcPct val="100000"/>
              </a:lnSpc>
              <a:spcBef>
                <a:spcPts val="280"/>
              </a:spcBef>
              <a:spcAft>
                <a:spcPts val="0"/>
              </a:spcAft>
              <a:buClr>
                <a:schemeClr val="dk1"/>
              </a:buClr>
              <a:buSzPct val="57866"/>
              <a:buFont typeface="Arial"/>
              <a:buNone/>
            </a:pPr>
            <a:r>
              <a:rPr lang="en-US" sz="1900"/>
              <a:t>Creating spaces for exploration, surprise, learning and inspiration, unlike anything Denmark has seen within cross-sectional festivals.</a:t>
            </a:r>
            <a:endParaRPr sz="1900"/>
          </a:p>
          <a:p>
            <a:pPr indent="0" lvl="0" marL="0" rtl="0" algn="ctr">
              <a:lnSpc>
                <a:spcPct val="100000"/>
              </a:lnSpc>
              <a:spcBef>
                <a:spcPts val="280"/>
              </a:spcBef>
              <a:spcAft>
                <a:spcPts val="0"/>
              </a:spcAft>
              <a:buClr>
                <a:schemeClr val="dk1"/>
              </a:buClr>
              <a:buSzPct val="57866"/>
              <a:buFont typeface="Arial"/>
              <a:buNone/>
            </a:pPr>
            <a:r>
              <a:t/>
            </a:r>
            <a:endParaRPr sz="1900"/>
          </a:p>
          <a:p>
            <a:pPr indent="0" lvl="0" marL="0" rtl="0" algn="ctr">
              <a:lnSpc>
                <a:spcPct val="100000"/>
              </a:lnSpc>
              <a:spcBef>
                <a:spcPts val="280"/>
              </a:spcBef>
              <a:spcAft>
                <a:spcPts val="0"/>
              </a:spcAft>
              <a:buClr>
                <a:schemeClr val="dk1"/>
              </a:buClr>
              <a:buSzPct val="45815"/>
              <a:buFont typeface="Arial"/>
              <a:buNone/>
            </a:pPr>
            <a:r>
              <a:rPr b="1" lang="en-US" sz="2400">
                <a:highlight>
                  <a:srgbClr val="6310B1"/>
                </a:highlight>
              </a:rPr>
              <a:t>We will cement Aarhus as a vibrant hub for game culture, creativity, and innovation.</a:t>
            </a:r>
            <a:endParaRPr b="1" sz="2400">
              <a:highlight>
                <a:srgbClr val="6310B1"/>
              </a:highlight>
            </a:endParaRPr>
          </a:p>
          <a:p>
            <a:pPr indent="0" lvl="0" marL="0" rtl="0" algn="ctr">
              <a:lnSpc>
                <a:spcPct val="100000"/>
              </a:lnSpc>
              <a:spcBef>
                <a:spcPts val="280"/>
              </a:spcBef>
              <a:spcAft>
                <a:spcPts val="0"/>
              </a:spcAft>
              <a:buClr>
                <a:schemeClr val="dk1"/>
              </a:buClr>
              <a:buSzPct val="57866"/>
              <a:buFont typeface="Arial"/>
              <a:buNone/>
            </a:pPr>
            <a:r>
              <a:rPr lang="en-US" sz="1900"/>
              <a:t>Flux</a:t>
            </a:r>
            <a:r>
              <a:rPr lang="en-US" sz="1900"/>
              <a:t> is built to grow into one of Northern Europe’s most exciting gaming culture events – with Aarhus as a meeting point for thousands of players, creators, and industry leaders from across the world.</a:t>
            </a:r>
            <a:endParaRPr sz="1900"/>
          </a:p>
          <a:p>
            <a:pPr indent="0" lvl="0" marL="0" rtl="0" algn="ctr">
              <a:lnSpc>
                <a:spcPct val="100000"/>
              </a:lnSpc>
              <a:spcBef>
                <a:spcPts val="280"/>
              </a:spcBef>
              <a:spcAft>
                <a:spcPts val="0"/>
              </a:spcAft>
              <a:buClr>
                <a:schemeClr val="dk1"/>
              </a:buClr>
              <a:buSzPct val="73333"/>
              <a:buFont typeface="Arial"/>
              <a:buNone/>
            </a:pPr>
            <a:r>
              <a:t/>
            </a:r>
            <a:endParaRPr b="1"/>
          </a:p>
          <a:p>
            <a:pPr indent="0" lvl="0" marL="0" rtl="0" algn="ctr">
              <a:lnSpc>
                <a:spcPct val="100000"/>
              </a:lnSpc>
              <a:spcBef>
                <a:spcPts val="280"/>
              </a:spcBef>
              <a:spcAft>
                <a:spcPts val="0"/>
              </a:spcAft>
              <a:buClr>
                <a:schemeClr val="dk1"/>
              </a:buClr>
              <a:buSzPct val="45815"/>
              <a:buFont typeface="Arial"/>
              <a:buNone/>
            </a:pPr>
            <a:r>
              <a:rPr b="1" lang="en-US" sz="2400">
                <a:highlight>
                  <a:srgbClr val="6310B1"/>
                </a:highlight>
              </a:rPr>
              <a:t>A non-profit association supporting talent and tomorrows gaming scene. </a:t>
            </a:r>
            <a:endParaRPr b="1" sz="2400">
              <a:highlight>
                <a:srgbClr val="6310B1"/>
              </a:highlight>
            </a:endParaRPr>
          </a:p>
          <a:p>
            <a:pPr indent="0" lvl="0" marL="0" rtl="0" algn="ctr">
              <a:lnSpc>
                <a:spcPct val="100000"/>
              </a:lnSpc>
              <a:spcBef>
                <a:spcPts val="280"/>
              </a:spcBef>
              <a:spcAft>
                <a:spcPts val="0"/>
              </a:spcAft>
              <a:buNone/>
            </a:pPr>
            <a:r>
              <a:rPr lang="en-US" sz="1900"/>
              <a:t>Flux</a:t>
            </a:r>
            <a:r>
              <a:rPr lang="en-US" sz="1900"/>
              <a:t> is an association established by Games Denmark, Kong Orange, Arkaden and Funday among others. </a:t>
            </a:r>
            <a:br>
              <a:rPr lang="en-US" sz="1900"/>
            </a:br>
            <a:r>
              <a:rPr lang="en-US" sz="1900"/>
              <a:t>We have already secured 1,5M DKK from Aarhus Municipalities in funding and we are moving into operating mode over the next weeks with Games Denmark as the driving force. </a:t>
            </a:r>
            <a:endParaRPr b="1" sz="2400">
              <a:highlight>
                <a:srgbClr val="6310B1"/>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39b327107bd_0_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REVENUE MODEL</a:t>
            </a:r>
            <a:endParaRPr>
              <a:solidFill>
                <a:srgbClr val="99F7DD"/>
              </a:solidFill>
              <a:latin typeface="Barlow"/>
              <a:ea typeface="Barlow"/>
              <a:cs typeface="Barlow"/>
              <a:sym typeface="Barlow"/>
            </a:endParaRPr>
          </a:p>
        </p:txBody>
      </p:sp>
      <p:sp>
        <p:nvSpPr>
          <p:cNvPr id="151" name="Google Shape;151;g39b327107bd_0_5"/>
          <p:cNvSpPr txBox="1"/>
          <p:nvPr>
            <p:ph idx="1" type="body"/>
          </p:nvPr>
        </p:nvSpPr>
        <p:spPr>
          <a:xfrm>
            <a:off x="1614300" y="1063375"/>
            <a:ext cx="5915400" cy="33945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rPr b="1" lang="en-US" sz="1500">
                <a:highlight>
                  <a:srgbClr val="6310B1"/>
                </a:highlight>
                <a:latin typeface="Barlow"/>
                <a:ea typeface="Barlow"/>
                <a:cs typeface="Barlow"/>
                <a:sym typeface="Barlow"/>
              </a:rPr>
              <a:t>Ticket sales (tiered):</a:t>
            </a:r>
            <a:r>
              <a:rPr b="1" lang="en-US" sz="1500">
                <a:latin typeface="Barlow"/>
                <a:ea typeface="Barlow"/>
                <a:cs typeface="Barlow"/>
                <a:sym typeface="Barlow"/>
              </a:rPr>
              <a:t> </a:t>
            </a:r>
            <a:r>
              <a:rPr lang="en-US" sz="1500">
                <a:latin typeface="Barlow"/>
                <a:ea typeface="Barlow"/>
                <a:cs typeface="Barlow"/>
                <a:sym typeface="Barlow"/>
              </a:rPr>
              <a:t>We will offer a tiered ticketing model with the possibility to buy access to Masterclasses, workshops and dev talks. </a:t>
            </a:r>
            <a:endParaRPr sz="1500">
              <a:latin typeface="Barlow"/>
              <a:ea typeface="Barlow"/>
              <a:cs typeface="Barlow"/>
              <a:sym typeface="Barlow"/>
            </a:endParaRPr>
          </a:p>
          <a:p>
            <a:pPr indent="0" lvl="0" marL="0" rtl="0" algn="just">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just">
              <a:lnSpc>
                <a:spcPct val="115000"/>
              </a:lnSpc>
              <a:spcBef>
                <a:spcPts val="0"/>
              </a:spcBef>
              <a:spcAft>
                <a:spcPts val="0"/>
              </a:spcAft>
              <a:buNone/>
            </a:pPr>
            <a:r>
              <a:rPr b="1" lang="en-US" sz="1500">
                <a:highlight>
                  <a:srgbClr val="6310B1"/>
                </a:highlight>
                <a:latin typeface="Barlow"/>
                <a:ea typeface="Barlow"/>
                <a:cs typeface="Barlow"/>
                <a:sym typeface="Barlow"/>
              </a:rPr>
              <a:t>Artist Alley tickets:</a:t>
            </a:r>
            <a:r>
              <a:rPr lang="en-US" sz="1500">
                <a:latin typeface="Barlow"/>
                <a:ea typeface="Barlow"/>
                <a:cs typeface="Barlow"/>
                <a:sym typeface="Barlow"/>
              </a:rPr>
              <a:t> We will sell separate tickets to become an exhibitor in the Artist Alley.  </a:t>
            </a:r>
            <a:endParaRPr sz="1500">
              <a:latin typeface="Barlow"/>
              <a:ea typeface="Barlow"/>
              <a:cs typeface="Barlow"/>
              <a:sym typeface="Barlow"/>
            </a:endParaRPr>
          </a:p>
          <a:p>
            <a:pPr indent="0" lvl="0" marL="0" rtl="0" algn="just">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just">
              <a:lnSpc>
                <a:spcPct val="115000"/>
              </a:lnSpc>
              <a:spcBef>
                <a:spcPts val="0"/>
              </a:spcBef>
              <a:spcAft>
                <a:spcPts val="0"/>
              </a:spcAft>
              <a:buNone/>
            </a:pPr>
            <a:r>
              <a:rPr b="1" lang="en-US" sz="1500">
                <a:highlight>
                  <a:srgbClr val="6310B1"/>
                </a:highlight>
                <a:latin typeface="Barlow"/>
                <a:ea typeface="Barlow"/>
                <a:cs typeface="Barlow"/>
                <a:sym typeface="Barlow"/>
              </a:rPr>
              <a:t>Sponsorships and brand activations:</a:t>
            </a:r>
            <a:r>
              <a:rPr b="1" lang="en-US" sz="1500">
                <a:latin typeface="Barlow"/>
                <a:ea typeface="Barlow"/>
                <a:cs typeface="Barlow"/>
                <a:sym typeface="Barlow"/>
              </a:rPr>
              <a:t> </a:t>
            </a:r>
            <a:r>
              <a:rPr lang="en-US" sz="1500">
                <a:latin typeface="Barlow"/>
                <a:ea typeface="Barlow"/>
                <a:cs typeface="Barlow"/>
                <a:sym typeface="Barlow"/>
              </a:rPr>
              <a:t>We will offer sponsors and brands the opportunity to align their identity with one of the most exciting new gaming festivals in Northern Europe. </a:t>
            </a:r>
            <a:endParaRPr sz="1500">
              <a:latin typeface="Barlow"/>
              <a:ea typeface="Barlow"/>
              <a:cs typeface="Barlow"/>
              <a:sym typeface="Barlow"/>
            </a:endParaRPr>
          </a:p>
          <a:p>
            <a:pPr indent="0" lvl="0" marL="0" rtl="0" algn="just">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just">
              <a:lnSpc>
                <a:spcPct val="115000"/>
              </a:lnSpc>
              <a:spcBef>
                <a:spcPts val="0"/>
              </a:spcBef>
              <a:spcAft>
                <a:spcPts val="0"/>
              </a:spcAft>
              <a:buNone/>
            </a:pPr>
            <a:r>
              <a:rPr b="1" lang="en-US" sz="1500">
                <a:highlight>
                  <a:srgbClr val="6310B1"/>
                </a:highlight>
                <a:latin typeface="Barlow"/>
                <a:ea typeface="Barlow"/>
                <a:cs typeface="Barlow"/>
                <a:sym typeface="Barlow"/>
              </a:rPr>
              <a:t>Grants / public arts funding:</a:t>
            </a:r>
            <a:r>
              <a:rPr b="1" lang="en-US" sz="1500">
                <a:latin typeface="Barlow"/>
                <a:ea typeface="Barlow"/>
                <a:cs typeface="Barlow"/>
                <a:sym typeface="Barlow"/>
              </a:rPr>
              <a:t> </a:t>
            </a:r>
            <a:r>
              <a:rPr lang="en-US" sz="1500">
                <a:latin typeface="Barlow"/>
                <a:ea typeface="Barlow"/>
                <a:cs typeface="Barlow"/>
                <a:sym typeface="Barlow"/>
              </a:rPr>
              <a:t>We have already secured support from Aarhus Kommune and the NIMBI Game Development Institute, and will be applying for grants from among others Den Vestdanske Filmpulje.</a:t>
            </a:r>
            <a:endParaRPr sz="1500">
              <a:latin typeface="Barlow"/>
              <a:ea typeface="Barlow"/>
              <a:cs typeface="Barlow"/>
              <a:sym typeface="Barlow"/>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3915346b30b_0_2"/>
          <p:cNvSpPr txBox="1"/>
          <p:nvPr>
            <p:ph type="title"/>
          </p:nvPr>
        </p:nvSpPr>
        <p:spPr>
          <a:xfrm>
            <a:off x="457200" y="205978"/>
            <a:ext cx="8229600" cy="8574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SzPts val="990"/>
              <a:buNone/>
            </a:pPr>
            <a:r>
              <a:rPr lang="en-US" sz="3359"/>
              <a:t>Example activities and performances</a:t>
            </a:r>
            <a:endParaRPr sz="3359"/>
          </a:p>
        </p:txBody>
      </p:sp>
      <p:sp>
        <p:nvSpPr>
          <p:cNvPr id="157" name="Google Shape;157;g3915346b30b_0_2"/>
          <p:cNvSpPr txBox="1"/>
          <p:nvPr>
            <p:ph idx="1" type="body"/>
          </p:nvPr>
        </p:nvSpPr>
        <p:spPr>
          <a:xfrm>
            <a:off x="240625" y="1668650"/>
            <a:ext cx="1916400" cy="2997000"/>
          </a:xfrm>
          <a:prstGeom prst="rect">
            <a:avLst/>
          </a:prstGeom>
          <a:ln cap="flat" cmpd="sng" w="9525">
            <a:solidFill>
              <a:srgbClr val="99F7DD"/>
            </a:solidFill>
            <a:prstDash val="dash"/>
            <a:round/>
            <a:headEnd len="sm" w="sm" type="none"/>
            <a:tailEnd len="sm" w="sm" type="none"/>
          </a:ln>
        </p:spPr>
        <p:txBody>
          <a:bodyPr anchorCtr="0" anchor="t" bIns="45700" lIns="91425" spcFirstLastPara="1" rIns="91425" wrap="square" tIns="45700">
            <a:normAutofit/>
          </a:bodyPr>
          <a:lstStyle/>
          <a:p>
            <a:pPr indent="0" lvl="0" marL="0" rtl="0" algn="ctr">
              <a:spcBef>
                <a:spcPts val="0"/>
              </a:spcBef>
              <a:spcAft>
                <a:spcPts val="0"/>
              </a:spcAft>
              <a:buNone/>
            </a:pPr>
            <a:r>
              <a:rPr lang="en-US">
                <a:solidFill>
                  <a:srgbClr val="6310B1"/>
                </a:solidFill>
                <a:highlight>
                  <a:srgbClr val="06E666"/>
                </a:highlight>
              </a:rPr>
              <a:t>Play as Culture</a:t>
            </a:r>
            <a:endParaRPr>
              <a:solidFill>
                <a:srgbClr val="6310B1"/>
              </a:solidFill>
              <a:highlight>
                <a:srgbClr val="06E666"/>
              </a:highlight>
            </a:endParaRPr>
          </a:p>
          <a:p>
            <a:pPr indent="0" lvl="0" marL="0" rtl="0" algn="ctr">
              <a:spcBef>
                <a:spcPts val="0"/>
              </a:spcBef>
              <a:spcAft>
                <a:spcPts val="0"/>
              </a:spcAft>
              <a:buNone/>
            </a:pPr>
            <a:r>
              <a:t/>
            </a:r>
            <a:endParaRPr>
              <a:solidFill>
                <a:srgbClr val="6310B1"/>
              </a:solidFill>
              <a:highlight>
                <a:srgbClr val="06E666"/>
              </a:highlight>
            </a:endParaRPr>
          </a:p>
          <a:p>
            <a:pPr indent="0" lvl="0" marL="0" rtl="0" algn="ctr">
              <a:spcBef>
                <a:spcPts val="0"/>
              </a:spcBef>
              <a:spcAft>
                <a:spcPts val="0"/>
              </a:spcAft>
              <a:buNone/>
            </a:pPr>
            <a:r>
              <a:rPr lang="en-US"/>
              <a:t>Big Band Aarhus</a:t>
            </a:r>
            <a:endParaRPr/>
          </a:p>
          <a:p>
            <a:pPr indent="0" lvl="0" marL="0" rtl="0" algn="ctr">
              <a:spcBef>
                <a:spcPts val="0"/>
              </a:spcBef>
              <a:spcAft>
                <a:spcPts val="0"/>
              </a:spcAft>
              <a:buNone/>
            </a:pPr>
            <a:r>
              <a:rPr lang="en-US"/>
              <a:t>Zirkus</a:t>
            </a:r>
            <a:endParaRPr/>
          </a:p>
          <a:p>
            <a:pPr indent="0" lvl="0" marL="0" rtl="0" algn="ctr">
              <a:spcBef>
                <a:spcPts val="0"/>
              </a:spcBef>
              <a:spcAft>
                <a:spcPts val="0"/>
              </a:spcAft>
              <a:buNone/>
            </a:pPr>
            <a:r>
              <a:rPr lang="en-US"/>
              <a:t>Piano Concert (game music)</a:t>
            </a:r>
            <a:endParaRPr/>
          </a:p>
          <a:p>
            <a:pPr indent="0" lvl="0" marL="0" rtl="0" algn="ctr">
              <a:spcBef>
                <a:spcPts val="0"/>
              </a:spcBef>
              <a:spcAft>
                <a:spcPts val="0"/>
              </a:spcAft>
              <a:buNone/>
            </a:pPr>
            <a:r>
              <a:rPr lang="en-US"/>
              <a:t>Miguel Sicart</a:t>
            </a:r>
            <a:endParaRPr/>
          </a:p>
          <a:p>
            <a:pPr indent="0" lvl="0" marL="0" rtl="0" algn="ctr">
              <a:spcBef>
                <a:spcPts val="0"/>
              </a:spcBef>
              <a:spcAft>
                <a:spcPts val="0"/>
              </a:spcAft>
              <a:buNone/>
            </a:pPr>
            <a:r>
              <a:t/>
            </a:r>
            <a:endParaRPr/>
          </a:p>
        </p:txBody>
      </p:sp>
      <p:sp>
        <p:nvSpPr>
          <p:cNvPr id="158" name="Google Shape;158;g3915346b30b_0_2"/>
          <p:cNvSpPr txBox="1"/>
          <p:nvPr>
            <p:ph idx="1" type="body"/>
          </p:nvPr>
        </p:nvSpPr>
        <p:spPr>
          <a:xfrm>
            <a:off x="2411675" y="1668650"/>
            <a:ext cx="1916400" cy="2997000"/>
          </a:xfrm>
          <a:prstGeom prst="rect">
            <a:avLst/>
          </a:prstGeom>
          <a:ln cap="flat" cmpd="sng" w="9525">
            <a:solidFill>
              <a:srgbClr val="99F7DD"/>
            </a:solidFill>
            <a:prstDash val="dash"/>
            <a:round/>
            <a:headEnd len="sm" w="sm" type="none"/>
            <a:tailEnd len="sm" w="sm" type="none"/>
          </a:ln>
        </p:spPr>
        <p:txBody>
          <a:bodyPr anchorCtr="0" anchor="t" bIns="45700" lIns="91425" spcFirstLastPara="1" rIns="91425" wrap="square" tIns="45700">
            <a:normAutofit/>
          </a:bodyPr>
          <a:lstStyle/>
          <a:p>
            <a:pPr indent="0" lvl="0" marL="0" rtl="0" algn="ctr">
              <a:spcBef>
                <a:spcPts val="0"/>
              </a:spcBef>
              <a:spcAft>
                <a:spcPts val="0"/>
              </a:spcAft>
              <a:buNone/>
            </a:pPr>
            <a:r>
              <a:rPr lang="en-US">
                <a:solidFill>
                  <a:srgbClr val="6310B1"/>
                </a:solidFill>
                <a:highlight>
                  <a:srgbClr val="06E666"/>
                </a:highlight>
              </a:rPr>
              <a:t>Show &amp; Share</a:t>
            </a:r>
            <a:endParaRPr>
              <a:solidFill>
                <a:srgbClr val="6310B1"/>
              </a:solidFill>
              <a:highlight>
                <a:srgbClr val="06E666"/>
              </a:highlight>
            </a:endParaRPr>
          </a:p>
          <a:p>
            <a:pPr indent="0" lvl="0" marL="0" rtl="0" algn="ctr">
              <a:spcBef>
                <a:spcPts val="0"/>
              </a:spcBef>
              <a:spcAft>
                <a:spcPts val="0"/>
              </a:spcAft>
              <a:buNone/>
            </a:pPr>
            <a:r>
              <a:t/>
            </a:r>
            <a:endParaRPr>
              <a:solidFill>
                <a:srgbClr val="6310B1"/>
              </a:solidFill>
              <a:highlight>
                <a:srgbClr val="06E666"/>
              </a:highlight>
            </a:endParaRPr>
          </a:p>
          <a:p>
            <a:pPr indent="0" lvl="0" marL="0" rtl="0" algn="ctr">
              <a:spcBef>
                <a:spcPts val="0"/>
              </a:spcBef>
              <a:spcAft>
                <a:spcPts val="0"/>
              </a:spcAft>
              <a:buNone/>
            </a:pPr>
            <a:r>
              <a:rPr lang="en-US"/>
              <a:t>MANND XR</a:t>
            </a:r>
            <a:endParaRPr/>
          </a:p>
          <a:p>
            <a:pPr indent="0" lvl="0" marL="0" rtl="0" algn="ctr">
              <a:spcBef>
                <a:spcPts val="0"/>
              </a:spcBef>
              <a:spcAft>
                <a:spcPts val="0"/>
              </a:spcAft>
              <a:buNone/>
            </a:pPr>
            <a:r>
              <a:rPr lang="en-US"/>
              <a:t>Jakob Knud Steen</a:t>
            </a:r>
            <a:endParaRPr/>
          </a:p>
          <a:p>
            <a:pPr indent="0" lvl="0" marL="0" rtl="0" algn="ctr">
              <a:spcBef>
                <a:spcPts val="0"/>
              </a:spcBef>
              <a:spcAft>
                <a:spcPts val="0"/>
              </a:spcAft>
              <a:buClr>
                <a:schemeClr val="dk1"/>
              </a:buClr>
              <a:buSzPts val="1100"/>
              <a:buFont typeface="Arial"/>
              <a:buNone/>
            </a:pPr>
            <a:r>
              <a:rPr lang="en-US"/>
              <a:t>Mock Trial (feat. DAHL)</a:t>
            </a:r>
            <a:endParaRPr/>
          </a:p>
          <a:p>
            <a:pPr indent="0" lvl="0" marL="0" rtl="0" algn="ctr">
              <a:spcBef>
                <a:spcPts val="0"/>
              </a:spcBef>
              <a:spcAft>
                <a:spcPts val="0"/>
              </a:spcAft>
              <a:buNone/>
            </a:pPr>
            <a:r>
              <a:rPr lang="en-US"/>
              <a:t>Ste Curran</a:t>
            </a:r>
            <a:endParaRPr/>
          </a:p>
          <a:p>
            <a:pPr indent="0" lvl="0" marL="0" rtl="0" algn="ctr">
              <a:spcBef>
                <a:spcPts val="0"/>
              </a:spcBef>
              <a:spcAft>
                <a:spcPts val="0"/>
              </a:spcAft>
              <a:buClr>
                <a:schemeClr val="dk1"/>
              </a:buClr>
              <a:buSzPts val="1100"/>
              <a:buFont typeface="Arial"/>
              <a:buNone/>
            </a:pPr>
            <a:r>
              <a:rPr lang="en-US"/>
              <a:t>[namethemachine]</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159" name="Google Shape;159;g3915346b30b_0_2"/>
          <p:cNvSpPr txBox="1"/>
          <p:nvPr>
            <p:ph idx="1" type="body"/>
          </p:nvPr>
        </p:nvSpPr>
        <p:spPr>
          <a:xfrm>
            <a:off x="4582725" y="1668650"/>
            <a:ext cx="1916400" cy="2997000"/>
          </a:xfrm>
          <a:prstGeom prst="rect">
            <a:avLst/>
          </a:prstGeom>
          <a:ln cap="flat" cmpd="sng" w="9525">
            <a:solidFill>
              <a:srgbClr val="99F7DD"/>
            </a:solidFill>
            <a:prstDash val="dash"/>
            <a:round/>
            <a:headEnd len="sm" w="sm" type="none"/>
            <a:tailEnd len="sm" w="sm" type="none"/>
          </a:ln>
        </p:spPr>
        <p:txBody>
          <a:bodyPr anchorCtr="0" anchor="t" bIns="45700" lIns="91425" spcFirstLastPara="1" rIns="91425" wrap="square" tIns="45700">
            <a:normAutofit lnSpcReduction="10000"/>
          </a:bodyPr>
          <a:lstStyle/>
          <a:p>
            <a:pPr indent="0" lvl="0" marL="0" rtl="0" algn="ctr">
              <a:spcBef>
                <a:spcPts val="0"/>
              </a:spcBef>
              <a:spcAft>
                <a:spcPts val="0"/>
              </a:spcAft>
              <a:buNone/>
            </a:pPr>
            <a:r>
              <a:rPr lang="en-US">
                <a:solidFill>
                  <a:srgbClr val="6310B1"/>
                </a:solidFill>
                <a:highlight>
                  <a:srgbClr val="06E666"/>
                </a:highlight>
              </a:rPr>
              <a:t>Create</a:t>
            </a:r>
            <a:endParaRPr>
              <a:solidFill>
                <a:srgbClr val="6310B1"/>
              </a:solidFill>
              <a:highlight>
                <a:srgbClr val="06E666"/>
              </a:highlight>
            </a:endParaRPr>
          </a:p>
          <a:p>
            <a:pPr indent="0" lvl="0" marL="0" rtl="0" algn="ctr">
              <a:spcBef>
                <a:spcPts val="0"/>
              </a:spcBef>
              <a:spcAft>
                <a:spcPts val="0"/>
              </a:spcAft>
              <a:buNone/>
            </a:pPr>
            <a:r>
              <a:t/>
            </a:r>
            <a:endParaRPr>
              <a:solidFill>
                <a:srgbClr val="6310B1"/>
              </a:solidFill>
              <a:highlight>
                <a:srgbClr val="06E666"/>
              </a:highlight>
            </a:endParaRPr>
          </a:p>
          <a:p>
            <a:pPr indent="0" lvl="0" marL="0" rtl="0" algn="ctr">
              <a:spcBef>
                <a:spcPts val="0"/>
              </a:spcBef>
              <a:spcAft>
                <a:spcPts val="0"/>
              </a:spcAft>
              <a:buNone/>
            </a:pPr>
            <a:r>
              <a:rPr lang="en-US"/>
              <a:t>Unreal Lounge</a:t>
            </a:r>
            <a:endParaRPr/>
          </a:p>
          <a:p>
            <a:pPr indent="0" lvl="0" marL="0" rtl="0" algn="ctr">
              <a:spcBef>
                <a:spcPts val="0"/>
              </a:spcBef>
              <a:spcAft>
                <a:spcPts val="0"/>
              </a:spcAft>
              <a:buNone/>
            </a:pPr>
            <a:r>
              <a:rPr lang="en-US"/>
              <a:t>SketchUp XR</a:t>
            </a:r>
            <a:endParaRPr/>
          </a:p>
          <a:p>
            <a:pPr indent="0" lvl="0" marL="0" rtl="0" algn="ctr">
              <a:spcBef>
                <a:spcPts val="0"/>
              </a:spcBef>
              <a:spcAft>
                <a:spcPts val="0"/>
              </a:spcAft>
              <a:buNone/>
            </a:pPr>
            <a:r>
              <a:rPr lang="en-US"/>
              <a:t>Voxel Engine</a:t>
            </a:r>
            <a:endParaRPr/>
          </a:p>
          <a:p>
            <a:pPr indent="0" lvl="0" marL="0" rtl="0" algn="ctr">
              <a:spcBef>
                <a:spcPts val="0"/>
              </a:spcBef>
              <a:spcAft>
                <a:spcPts val="0"/>
              </a:spcAft>
              <a:buNone/>
            </a:pPr>
            <a:r>
              <a:t/>
            </a:r>
            <a:endParaRPr/>
          </a:p>
          <a:p>
            <a:pPr indent="0" lvl="0" marL="0" rtl="0" algn="ctr">
              <a:spcBef>
                <a:spcPts val="0"/>
              </a:spcBef>
              <a:spcAft>
                <a:spcPts val="0"/>
              </a:spcAft>
              <a:buClr>
                <a:schemeClr val="dk1"/>
              </a:buClr>
              <a:buSzPts val="1100"/>
              <a:buFont typeface="Arial"/>
              <a:buNone/>
            </a:pPr>
            <a:r>
              <a:rPr lang="en-US">
                <a:solidFill>
                  <a:srgbClr val="6310B1"/>
                </a:solidFill>
                <a:highlight>
                  <a:srgbClr val="06E666"/>
                </a:highlight>
              </a:rPr>
              <a:t>Learn</a:t>
            </a:r>
            <a:endParaRPr/>
          </a:p>
          <a:p>
            <a:pPr indent="0" lvl="0" marL="0" rtl="0" algn="ctr">
              <a:spcBef>
                <a:spcPts val="0"/>
              </a:spcBef>
              <a:spcAft>
                <a:spcPts val="0"/>
              </a:spcAft>
              <a:buNone/>
            </a:pPr>
            <a:r>
              <a:rPr lang="en-US"/>
              <a:t>Masterclasses</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p:txBody>
      </p:sp>
      <p:sp>
        <p:nvSpPr>
          <p:cNvPr id="160" name="Google Shape;160;g3915346b30b_0_2"/>
          <p:cNvSpPr txBox="1"/>
          <p:nvPr>
            <p:ph idx="1" type="body"/>
          </p:nvPr>
        </p:nvSpPr>
        <p:spPr>
          <a:xfrm>
            <a:off x="6770400" y="1668650"/>
            <a:ext cx="1916400" cy="2997000"/>
          </a:xfrm>
          <a:prstGeom prst="rect">
            <a:avLst/>
          </a:prstGeom>
          <a:ln cap="flat" cmpd="sng" w="9525">
            <a:solidFill>
              <a:srgbClr val="99F7DD"/>
            </a:solidFill>
            <a:prstDash val="dash"/>
            <a:round/>
            <a:headEnd len="sm" w="sm" type="none"/>
            <a:tailEnd len="sm" w="sm" type="none"/>
          </a:ln>
        </p:spPr>
        <p:txBody>
          <a:bodyPr anchorCtr="0" anchor="t" bIns="45700" lIns="91425" spcFirstLastPara="1" rIns="91425" wrap="square" tIns="45700">
            <a:normAutofit/>
          </a:bodyPr>
          <a:lstStyle/>
          <a:p>
            <a:pPr indent="0" lvl="0" marL="0" rtl="0" algn="ctr">
              <a:spcBef>
                <a:spcPts val="0"/>
              </a:spcBef>
              <a:spcAft>
                <a:spcPts val="0"/>
              </a:spcAft>
              <a:buNone/>
            </a:pPr>
            <a:r>
              <a:rPr lang="en-US">
                <a:solidFill>
                  <a:srgbClr val="6310B1"/>
                </a:solidFill>
                <a:highlight>
                  <a:srgbClr val="06E666"/>
                </a:highlight>
              </a:rPr>
              <a:t>Connect &amp; Celebrate</a:t>
            </a:r>
            <a:endParaRPr>
              <a:solidFill>
                <a:srgbClr val="6310B1"/>
              </a:solidFill>
              <a:highlight>
                <a:srgbClr val="06E666"/>
              </a:highlight>
            </a:endParaRPr>
          </a:p>
          <a:p>
            <a:pPr indent="0" lvl="0" marL="0" rtl="0" algn="ctr">
              <a:spcBef>
                <a:spcPts val="0"/>
              </a:spcBef>
              <a:spcAft>
                <a:spcPts val="0"/>
              </a:spcAft>
              <a:buNone/>
            </a:pPr>
            <a:r>
              <a:t/>
            </a:r>
            <a:endParaRPr>
              <a:solidFill>
                <a:srgbClr val="6310B1"/>
              </a:solidFill>
              <a:highlight>
                <a:srgbClr val="06E666"/>
              </a:highlight>
            </a:endParaRPr>
          </a:p>
          <a:p>
            <a:pPr indent="0" lvl="0" marL="0" rtl="0" algn="ctr">
              <a:spcBef>
                <a:spcPts val="0"/>
              </a:spcBef>
              <a:spcAft>
                <a:spcPts val="0"/>
              </a:spcAft>
              <a:buNone/>
            </a:pPr>
            <a:r>
              <a:rPr lang="en-US"/>
              <a:t>Book Signing (50 spil)</a:t>
            </a:r>
            <a:endParaRPr/>
          </a:p>
          <a:p>
            <a:pPr indent="0" lvl="0" marL="0" rtl="0" algn="ctr">
              <a:spcBef>
                <a:spcPts val="0"/>
              </a:spcBef>
              <a:spcAft>
                <a:spcPts val="0"/>
              </a:spcAft>
              <a:buNone/>
            </a:pPr>
            <a:r>
              <a:rPr lang="en-US"/>
              <a:t>Game Culture Bingo</a:t>
            </a:r>
            <a:endParaRPr/>
          </a:p>
          <a:p>
            <a:pPr indent="0" lvl="0" marL="0" rtl="0" algn="ctr">
              <a:spcBef>
                <a:spcPts val="0"/>
              </a:spcBef>
              <a:spcAft>
                <a:spcPts val="0"/>
              </a:spcAft>
              <a:buNone/>
            </a:pPr>
            <a:r>
              <a:rPr lang="en-US"/>
              <a:t>LAN Party</a:t>
            </a:r>
            <a:endParaRPr/>
          </a:p>
          <a:p>
            <a:pPr indent="0" lvl="0" marL="0" rtl="0" algn="ctr">
              <a:spcBef>
                <a:spcPts val="0"/>
              </a:spcBef>
              <a:spcAft>
                <a:spcPts val="0"/>
              </a:spcAft>
              <a:buNone/>
            </a:pPr>
            <a:r>
              <a:rPr lang="en-US"/>
              <a:t>Live DnD</a:t>
            </a:r>
            <a:endParaRPr/>
          </a:p>
          <a:p>
            <a:pPr indent="0" lvl="0" marL="0" rtl="0" algn="ctr">
              <a:spcBef>
                <a:spcPts val="0"/>
              </a:spcBef>
              <a:spcAft>
                <a:spcPts val="0"/>
              </a:spcAft>
              <a:buNone/>
            </a:pPr>
            <a:r>
              <a:rPr lang="en-US"/>
              <a:t>Danish Retro games</a:t>
            </a:r>
            <a:endParaRPr/>
          </a:p>
          <a:p>
            <a:pPr indent="0" lvl="0" marL="0" rtl="0" algn="ctr">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g39b327107bd_0_10"/>
          <p:cNvSpPr txBox="1"/>
          <p:nvPr>
            <p:ph type="title"/>
          </p:nvPr>
        </p:nvSpPr>
        <p:spPr>
          <a:xfrm>
            <a:off x="457200" y="205978"/>
            <a:ext cx="8229600" cy="8574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solidFill>
                  <a:srgbClr val="99F7DD"/>
                </a:solidFill>
              </a:rPr>
              <a:t>TIMELINE</a:t>
            </a:r>
            <a:endParaRPr>
              <a:solidFill>
                <a:srgbClr val="99F7DD"/>
              </a:solidFill>
            </a:endParaRPr>
          </a:p>
        </p:txBody>
      </p:sp>
      <p:pic>
        <p:nvPicPr>
          <p:cNvPr id="166" name="Google Shape;166;g39b327107bd_0_10"/>
          <p:cNvPicPr preferRelativeResize="0"/>
          <p:nvPr/>
        </p:nvPicPr>
        <p:blipFill>
          <a:blip r:embed="rId3">
            <a:alphaModFix/>
          </a:blip>
          <a:stretch>
            <a:fillRect/>
          </a:stretch>
        </p:blipFill>
        <p:spPr>
          <a:xfrm>
            <a:off x="152400" y="1544540"/>
            <a:ext cx="8839204" cy="205442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39b327107bd_0_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PARTNERSHIPS</a:t>
            </a:r>
            <a:endParaRPr>
              <a:solidFill>
                <a:srgbClr val="99F7DD"/>
              </a:solidFill>
              <a:latin typeface="Barlow"/>
              <a:ea typeface="Barlow"/>
              <a:cs typeface="Barlow"/>
              <a:sym typeface="Barlow"/>
            </a:endParaRPr>
          </a:p>
        </p:txBody>
      </p:sp>
      <p:sp>
        <p:nvSpPr>
          <p:cNvPr id="172" name="Google Shape;172;g39b327107bd_0_0"/>
          <p:cNvSpPr txBox="1"/>
          <p:nvPr>
            <p:ph idx="1" type="body"/>
          </p:nvPr>
        </p:nvSpPr>
        <p:spPr>
          <a:xfrm>
            <a:off x="457200" y="1200150"/>
            <a:ext cx="7857900" cy="3394500"/>
          </a:xfrm>
          <a:prstGeom prst="rect">
            <a:avLst/>
          </a:prstGeom>
          <a:noFill/>
          <a:ln>
            <a:noFill/>
          </a:ln>
        </p:spPr>
        <p:txBody>
          <a:bodyPr anchorCtr="0" anchor="t" bIns="45700" lIns="91425" spcFirstLastPara="1" rIns="91425" wrap="square" tIns="45700">
            <a:noAutofit/>
          </a:bodyPr>
          <a:lstStyle/>
          <a:p>
            <a:pPr indent="-317500" lvl="0" marL="457200" rtl="0" algn="just">
              <a:spcBef>
                <a:spcPts val="0"/>
              </a:spcBef>
              <a:spcAft>
                <a:spcPts val="0"/>
              </a:spcAft>
              <a:buClr>
                <a:srgbClr val="99F7DD"/>
              </a:buClr>
              <a:buSzPts val="1400"/>
              <a:buFont typeface="Barlow"/>
              <a:buChar char="●"/>
            </a:pPr>
            <a:r>
              <a:rPr b="1" lang="en-US" sz="1400">
                <a:highlight>
                  <a:srgbClr val="6310B1"/>
                </a:highlight>
              </a:rPr>
              <a:t>Activities &amp; Performances:</a:t>
            </a:r>
            <a:r>
              <a:rPr lang="en-US" sz="1400"/>
              <a:t> We would love to hear from you if you would like to create, show or participate in our festival. </a:t>
            </a:r>
            <a:endParaRPr b="1" sz="1400">
              <a:highlight>
                <a:srgbClr val="6310B1"/>
              </a:highlight>
            </a:endParaRPr>
          </a:p>
          <a:p>
            <a:pPr indent="-317500" lvl="0" marL="457200" rtl="0" algn="just">
              <a:lnSpc>
                <a:spcPct val="115000"/>
              </a:lnSpc>
              <a:spcBef>
                <a:spcPts val="0"/>
              </a:spcBef>
              <a:spcAft>
                <a:spcPts val="0"/>
              </a:spcAft>
              <a:buClr>
                <a:srgbClr val="99F7DD"/>
              </a:buClr>
              <a:buSzPts val="1400"/>
              <a:buFont typeface="Barlow"/>
              <a:buChar char="●"/>
            </a:pPr>
            <a:r>
              <a:rPr b="1" lang="en-US" sz="1400">
                <a:highlight>
                  <a:srgbClr val="6310B1"/>
                </a:highlight>
                <a:latin typeface="Barlow"/>
                <a:ea typeface="Barlow"/>
                <a:cs typeface="Barlow"/>
                <a:sym typeface="Barlow"/>
              </a:rPr>
              <a:t>Food &amp; Drink:</a:t>
            </a:r>
            <a:r>
              <a:rPr lang="en-US" sz="1400">
                <a:latin typeface="Barlow"/>
                <a:ea typeface="Barlow"/>
                <a:cs typeface="Barlow"/>
                <a:sym typeface="Barlow"/>
              </a:rPr>
              <a:t> We are looking for locally anchored food and drinks partnerships to keep the festival both sustainable and community-focused. With our target audience, we can offer high engagement, social visibility and a revenue sharing model. </a:t>
            </a:r>
            <a:endParaRPr sz="1400">
              <a:latin typeface="Barlow"/>
              <a:ea typeface="Barlow"/>
              <a:cs typeface="Barlow"/>
              <a:sym typeface="Barlow"/>
            </a:endParaRPr>
          </a:p>
          <a:p>
            <a:pPr indent="-317500" lvl="0" marL="457200" rtl="0" algn="just">
              <a:lnSpc>
                <a:spcPct val="115000"/>
              </a:lnSpc>
              <a:spcBef>
                <a:spcPts val="0"/>
              </a:spcBef>
              <a:spcAft>
                <a:spcPts val="0"/>
              </a:spcAft>
              <a:buClr>
                <a:srgbClr val="99F7DD"/>
              </a:buClr>
              <a:buSzPts val="1400"/>
              <a:buChar char="●"/>
            </a:pPr>
            <a:r>
              <a:rPr b="1" lang="en-US" sz="1400">
                <a:highlight>
                  <a:srgbClr val="6310B1"/>
                </a:highlight>
                <a:latin typeface="Barlow"/>
                <a:ea typeface="Barlow"/>
                <a:cs typeface="Barlow"/>
                <a:sym typeface="Barlow"/>
              </a:rPr>
              <a:t>Hardware/software:</a:t>
            </a:r>
            <a:r>
              <a:rPr lang="en-US" sz="1400">
                <a:latin typeface="Barlow"/>
                <a:ea typeface="Barlow"/>
                <a:cs typeface="Barlow"/>
                <a:sym typeface="Barlow"/>
              </a:rPr>
              <a:t> We need the best foundation for showing off games and experiences. By partnering with Game Punch, brands get hands-on exposure and user feedback in a cultural context, as well as the possibility to align the brand with talent development and a new audience.</a:t>
            </a:r>
            <a:endParaRPr sz="1400">
              <a:latin typeface="Barlow"/>
              <a:ea typeface="Barlow"/>
              <a:cs typeface="Barlow"/>
              <a:sym typeface="Barlow"/>
            </a:endParaRPr>
          </a:p>
          <a:p>
            <a:pPr indent="-317500" lvl="0" marL="457200" rtl="0" algn="just">
              <a:lnSpc>
                <a:spcPct val="115000"/>
              </a:lnSpc>
              <a:spcBef>
                <a:spcPts val="0"/>
              </a:spcBef>
              <a:spcAft>
                <a:spcPts val="0"/>
              </a:spcAft>
              <a:buClr>
                <a:srgbClr val="99F7DD"/>
              </a:buClr>
              <a:buSzPts val="1400"/>
              <a:buChar char="●"/>
            </a:pPr>
            <a:r>
              <a:rPr b="1" lang="en-US" sz="1400">
                <a:highlight>
                  <a:srgbClr val="6310B1"/>
                </a:highlight>
              </a:rPr>
              <a:t>Merch/fan areas:</a:t>
            </a:r>
            <a:r>
              <a:rPr lang="en-US" sz="1400"/>
              <a:t> By inviting both local and international artists, brands and collectives, we create a vibrant and dynamic environment for game and fan art to mesh. Merch partners gain direct sales and brand visibility, and a direct link to creators.</a:t>
            </a:r>
            <a:endParaRPr sz="1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WH</a:t>
            </a:r>
            <a:r>
              <a:rPr lang="en-US">
                <a:solidFill>
                  <a:srgbClr val="99F7DD"/>
                </a:solidFill>
                <a:latin typeface="Barlow"/>
                <a:ea typeface="Barlow"/>
                <a:cs typeface="Barlow"/>
                <a:sym typeface="Barlow"/>
              </a:rPr>
              <a:t>AT IS</a:t>
            </a:r>
            <a:r>
              <a:rPr lang="en-US">
                <a:solidFill>
                  <a:srgbClr val="99F7DD"/>
                </a:solidFill>
                <a:latin typeface="Barlow"/>
                <a:ea typeface="Barlow"/>
                <a:cs typeface="Barlow"/>
                <a:sym typeface="Barlow"/>
              </a:rPr>
              <a:t> </a:t>
            </a:r>
            <a:r>
              <a:rPr lang="en-US">
                <a:latin typeface="Barlow"/>
                <a:ea typeface="Barlow"/>
                <a:cs typeface="Barlow"/>
                <a:sym typeface="Barlow"/>
              </a:rPr>
              <a:t>Flux</a:t>
            </a:r>
            <a:r>
              <a:rPr lang="en-US" sz="4400">
                <a:solidFill>
                  <a:srgbClr val="99F7DD"/>
                </a:solidFill>
                <a:latin typeface="Barlow"/>
                <a:ea typeface="Barlow"/>
                <a:cs typeface="Barlow"/>
                <a:sym typeface="Barlow"/>
              </a:rPr>
              <a:t>?</a:t>
            </a:r>
            <a:endParaRPr>
              <a:solidFill>
                <a:srgbClr val="99F7DD"/>
              </a:solidFill>
              <a:latin typeface="Barlow"/>
              <a:ea typeface="Barlow"/>
              <a:cs typeface="Barlow"/>
              <a:sym typeface="Barlow"/>
            </a:endParaRPr>
          </a:p>
        </p:txBody>
      </p:sp>
      <p:sp>
        <p:nvSpPr>
          <p:cNvPr id="91" name="Google Shape;91;p2"/>
          <p:cNvSpPr txBox="1"/>
          <p:nvPr>
            <p:ph idx="1" type="body"/>
          </p:nvPr>
        </p:nvSpPr>
        <p:spPr>
          <a:xfrm>
            <a:off x="457200" y="1200150"/>
            <a:ext cx="8229600" cy="700800"/>
          </a:xfrm>
          <a:prstGeom prst="rect">
            <a:avLst/>
          </a:prstGeom>
          <a:noFill/>
          <a:ln>
            <a:noFill/>
          </a:ln>
          <a:effectLst>
            <a:outerShdw blurRad="200025" rotWithShape="0" algn="bl" dir="5400000" dist="19050">
              <a:srgbClr val="000000"/>
            </a:outerShdw>
          </a:effectLst>
        </p:spPr>
        <p:txBody>
          <a:bodyPr anchorCtr="0" anchor="t" bIns="45700" lIns="91425" spcFirstLastPara="1" rIns="91425" wrap="square" tIns="45700">
            <a:normAutofit fontScale="25000" lnSpcReduction="20000"/>
          </a:bodyPr>
          <a:lstStyle/>
          <a:p>
            <a:pPr indent="0" lvl="0" marL="0" rtl="0" algn="ctr">
              <a:lnSpc>
                <a:spcPct val="100000"/>
              </a:lnSpc>
              <a:spcBef>
                <a:spcPts val="280"/>
              </a:spcBef>
              <a:spcAft>
                <a:spcPts val="0"/>
              </a:spcAft>
              <a:buNone/>
            </a:pPr>
            <a:r>
              <a:rPr lang="en-US" sz="7564">
                <a:highlight>
                  <a:srgbClr val="6310B1"/>
                </a:highlight>
                <a:latin typeface="Barlow"/>
                <a:ea typeface="Barlow"/>
                <a:cs typeface="Barlow"/>
                <a:sym typeface="Barlow"/>
              </a:rPr>
              <a:t>An ambitious two-day festival in Aarhus, consisting of masterclasses, game showcases, alternative talks, performances, music, and fandom.</a:t>
            </a:r>
            <a:endParaRPr sz="7564">
              <a:highlight>
                <a:srgbClr val="6310B1"/>
              </a:highlight>
              <a:latin typeface="Barlow"/>
              <a:ea typeface="Barlow"/>
              <a:cs typeface="Barlow"/>
              <a:sym typeface="Barlow"/>
            </a:endParaRPr>
          </a:p>
          <a:p>
            <a:pPr indent="0" lvl="0" marL="0" rtl="0" algn="ctr">
              <a:lnSpc>
                <a:spcPct val="100000"/>
              </a:lnSpc>
              <a:spcBef>
                <a:spcPts val="280"/>
              </a:spcBef>
              <a:spcAft>
                <a:spcPts val="0"/>
              </a:spcAft>
              <a:buNone/>
            </a:pPr>
            <a:r>
              <a:t/>
            </a:r>
            <a:endParaRPr sz="1500">
              <a:highlight>
                <a:srgbClr val="EC008C"/>
              </a:highlight>
              <a:latin typeface="Barlow"/>
              <a:ea typeface="Barlow"/>
              <a:cs typeface="Barlow"/>
              <a:sym typeface="Barlow"/>
            </a:endParaRPr>
          </a:p>
          <a:p>
            <a:pPr indent="0" lvl="0" marL="0" rtl="0" algn="ctr">
              <a:lnSpc>
                <a:spcPct val="100000"/>
              </a:lnSpc>
              <a:spcBef>
                <a:spcPts val="280"/>
              </a:spcBef>
              <a:spcAft>
                <a:spcPts val="0"/>
              </a:spcAft>
              <a:buNone/>
            </a:pPr>
            <a:r>
              <a:t/>
            </a:r>
            <a:endParaRPr b="1" sz="1500">
              <a:latin typeface="Barlow"/>
              <a:ea typeface="Barlow"/>
              <a:cs typeface="Barlow"/>
              <a:sym typeface="Barlow"/>
            </a:endParaRPr>
          </a:p>
          <a:p>
            <a:pPr indent="0" lvl="0" marL="0" rtl="0" algn="ctr">
              <a:lnSpc>
                <a:spcPct val="100000"/>
              </a:lnSpc>
              <a:spcBef>
                <a:spcPts val="280"/>
              </a:spcBef>
              <a:spcAft>
                <a:spcPts val="0"/>
              </a:spcAft>
              <a:buNone/>
            </a:pPr>
            <a:r>
              <a:t/>
            </a:r>
            <a:endParaRPr b="1" sz="2000">
              <a:latin typeface="Barlow"/>
              <a:ea typeface="Barlow"/>
              <a:cs typeface="Barlow"/>
              <a:sym typeface="Barlow"/>
            </a:endParaRPr>
          </a:p>
        </p:txBody>
      </p:sp>
      <p:sp>
        <p:nvSpPr>
          <p:cNvPr id="92" name="Google Shape;92;p2"/>
          <p:cNvSpPr txBox="1"/>
          <p:nvPr/>
        </p:nvSpPr>
        <p:spPr>
          <a:xfrm>
            <a:off x="2610688" y="2138150"/>
            <a:ext cx="2155500" cy="1840800"/>
          </a:xfrm>
          <a:prstGeom prst="rect">
            <a:avLst/>
          </a:prstGeom>
          <a:noFill/>
          <a:ln>
            <a:noFill/>
          </a:ln>
        </p:spPr>
        <p:txBody>
          <a:bodyPr anchorCtr="0" anchor="t" bIns="91425" lIns="91425" spcFirstLastPara="1" rIns="91425" wrap="square" tIns="91425">
            <a:noAutofit/>
          </a:bodyPr>
          <a:lstStyle/>
          <a:p>
            <a:pPr indent="0" lvl="0" marL="0" rtl="0" algn="l">
              <a:spcBef>
                <a:spcPts val="280"/>
              </a:spcBef>
              <a:spcAft>
                <a:spcPts val="0"/>
              </a:spcAft>
              <a:buNone/>
            </a:pPr>
            <a:r>
              <a:t/>
            </a:r>
            <a:endParaRPr sz="1500">
              <a:solidFill>
                <a:schemeClr val="lt1"/>
              </a:solidFill>
              <a:latin typeface="Barlow"/>
              <a:ea typeface="Barlow"/>
              <a:cs typeface="Barlow"/>
              <a:sym typeface="Barlow"/>
            </a:endParaRPr>
          </a:p>
          <a:p>
            <a:pPr indent="0" lvl="0" marL="0" rtl="0" algn="l">
              <a:spcBef>
                <a:spcPts val="280"/>
              </a:spcBef>
              <a:spcAft>
                <a:spcPts val="0"/>
              </a:spcAft>
              <a:buNone/>
            </a:pPr>
            <a:r>
              <a:rPr lang="en-US" sz="1500">
                <a:solidFill>
                  <a:srgbClr val="99F7DD"/>
                </a:solidFill>
                <a:latin typeface="Barlow"/>
                <a:ea typeface="Barlow"/>
                <a:cs typeface="Barlow"/>
                <a:sym typeface="Barlow"/>
              </a:rPr>
              <a:t>Creator Lab ⇨                Education/Talent  ⇨ </a:t>
            </a:r>
            <a:endParaRPr sz="1500">
              <a:solidFill>
                <a:srgbClr val="99F7DD"/>
              </a:solidFill>
              <a:latin typeface="Barlow"/>
              <a:ea typeface="Barlow"/>
              <a:cs typeface="Barlow"/>
              <a:sym typeface="Barlow"/>
            </a:endParaRPr>
          </a:p>
          <a:p>
            <a:pPr indent="0" lvl="0" marL="0" rtl="0" algn="l">
              <a:spcBef>
                <a:spcPts val="280"/>
              </a:spcBef>
              <a:spcAft>
                <a:spcPts val="0"/>
              </a:spcAft>
              <a:buNone/>
            </a:pPr>
            <a:r>
              <a:rPr lang="en-US" sz="1500">
                <a:solidFill>
                  <a:srgbClr val="99F7DD"/>
                </a:solidFill>
                <a:latin typeface="Barlow"/>
                <a:ea typeface="Barlow"/>
                <a:cs typeface="Barlow"/>
                <a:sym typeface="Barlow"/>
              </a:rPr>
              <a:t>Experiences ⇨    </a:t>
            </a:r>
            <a:endParaRPr sz="1500">
              <a:solidFill>
                <a:srgbClr val="99F7DD"/>
              </a:solidFill>
              <a:latin typeface="Barlow"/>
              <a:ea typeface="Barlow"/>
              <a:cs typeface="Barlow"/>
              <a:sym typeface="Barlow"/>
            </a:endParaRPr>
          </a:p>
          <a:p>
            <a:pPr indent="0" lvl="0" marL="0" rtl="0" algn="l">
              <a:spcBef>
                <a:spcPts val="280"/>
              </a:spcBef>
              <a:spcAft>
                <a:spcPts val="0"/>
              </a:spcAft>
              <a:buNone/>
            </a:pPr>
            <a:r>
              <a:rPr lang="en-US" sz="1500">
                <a:solidFill>
                  <a:srgbClr val="99F7DD"/>
                </a:solidFill>
                <a:latin typeface="Barlow"/>
                <a:ea typeface="Barlow"/>
                <a:cs typeface="Barlow"/>
                <a:sym typeface="Barlow"/>
              </a:rPr>
              <a:t>The Playground ⇨          </a:t>
            </a:r>
            <a:endParaRPr sz="1500">
              <a:solidFill>
                <a:srgbClr val="99F7DD"/>
              </a:solidFill>
              <a:latin typeface="Barlow"/>
              <a:ea typeface="Barlow"/>
              <a:cs typeface="Barlow"/>
              <a:sym typeface="Barlow"/>
            </a:endParaRPr>
          </a:p>
          <a:p>
            <a:pPr indent="0" lvl="0" marL="0" rtl="0" algn="l">
              <a:spcBef>
                <a:spcPts val="280"/>
              </a:spcBef>
              <a:spcAft>
                <a:spcPts val="0"/>
              </a:spcAft>
              <a:buNone/>
            </a:pPr>
            <a:r>
              <a:rPr lang="en-US" sz="1500">
                <a:solidFill>
                  <a:srgbClr val="99F7DD"/>
                </a:solidFill>
                <a:latin typeface="Barlow"/>
                <a:ea typeface="Barlow"/>
                <a:cs typeface="Barlow"/>
                <a:sym typeface="Barlow"/>
              </a:rPr>
              <a:t>Community ⇨ </a:t>
            </a:r>
            <a:r>
              <a:rPr lang="en-US" sz="1500">
                <a:solidFill>
                  <a:srgbClr val="EC008C"/>
                </a:solidFill>
                <a:latin typeface="Barlow"/>
                <a:ea typeface="Barlow"/>
                <a:cs typeface="Barlow"/>
                <a:sym typeface="Barlow"/>
              </a:rPr>
              <a:t>                     </a:t>
            </a:r>
            <a:endParaRPr sz="3200">
              <a:solidFill>
                <a:schemeClr val="lt1"/>
              </a:solidFill>
              <a:latin typeface="Roboto"/>
              <a:ea typeface="Roboto"/>
              <a:cs typeface="Roboto"/>
              <a:sym typeface="Roboto"/>
            </a:endParaRPr>
          </a:p>
        </p:txBody>
      </p:sp>
      <p:sp>
        <p:nvSpPr>
          <p:cNvPr id="93" name="Google Shape;93;p2"/>
          <p:cNvSpPr txBox="1"/>
          <p:nvPr/>
        </p:nvSpPr>
        <p:spPr>
          <a:xfrm>
            <a:off x="4592129" y="2399225"/>
            <a:ext cx="3333600" cy="1660200"/>
          </a:xfrm>
          <a:prstGeom prst="rect">
            <a:avLst/>
          </a:prstGeom>
          <a:noFill/>
          <a:ln>
            <a:noFill/>
          </a:ln>
        </p:spPr>
        <p:txBody>
          <a:bodyPr anchorCtr="0" anchor="t" bIns="91425" lIns="91425" spcFirstLastPara="1" rIns="91425" wrap="square" tIns="91425">
            <a:noAutofit/>
          </a:bodyPr>
          <a:lstStyle/>
          <a:p>
            <a:pPr indent="0" lvl="0" marL="0" rtl="0" algn="l">
              <a:spcBef>
                <a:spcPts val="280"/>
              </a:spcBef>
              <a:spcAft>
                <a:spcPts val="0"/>
              </a:spcAft>
              <a:buNone/>
            </a:pPr>
            <a:r>
              <a:rPr lang="en-US" sz="1500">
                <a:solidFill>
                  <a:schemeClr val="lt1"/>
                </a:solidFill>
                <a:latin typeface="Barlow"/>
                <a:ea typeface="Barlow"/>
                <a:cs typeface="Barlow"/>
                <a:sym typeface="Barlow"/>
              </a:rPr>
              <a:t>(for game developers/curious minds)</a:t>
            </a:r>
            <a:endParaRPr sz="1500">
              <a:solidFill>
                <a:schemeClr val="lt1"/>
              </a:solidFill>
              <a:latin typeface="Barlow"/>
              <a:ea typeface="Barlow"/>
              <a:cs typeface="Barlow"/>
              <a:sym typeface="Barlow"/>
            </a:endParaRPr>
          </a:p>
          <a:p>
            <a:pPr indent="0" lvl="0" marL="0" rtl="0" algn="l">
              <a:spcBef>
                <a:spcPts val="280"/>
              </a:spcBef>
              <a:spcAft>
                <a:spcPts val="0"/>
              </a:spcAft>
              <a:buClr>
                <a:schemeClr val="dk1"/>
              </a:buClr>
              <a:buSzPts val="1100"/>
              <a:buFont typeface="Arial"/>
              <a:buNone/>
            </a:pPr>
            <a:r>
              <a:rPr lang="en-US" sz="1500">
                <a:solidFill>
                  <a:schemeClr val="lt1"/>
                </a:solidFill>
                <a:latin typeface="Barlow"/>
                <a:ea typeface="Barlow"/>
                <a:cs typeface="Barlow"/>
                <a:sym typeface="Barlow"/>
              </a:rPr>
              <a:t>(for teachers/students)</a:t>
            </a:r>
            <a:endParaRPr sz="1500">
              <a:solidFill>
                <a:schemeClr val="lt1"/>
              </a:solidFill>
              <a:latin typeface="Barlow"/>
              <a:ea typeface="Barlow"/>
              <a:cs typeface="Barlow"/>
              <a:sym typeface="Barlow"/>
            </a:endParaRPr>
          </a:p>
          <a:p>
            <a:pPr indent="0" lvl="0" marL="0" rtl="0" algn="l">
              <a:spcBef>
                <a:spcPts val="280"/>
              </a:spcBef>
              <a:spcAft>
                <a:spcPts val="0"/>
              </a:spcAft>
              <a:buClr>
                <a:schemeClr val="dk1"/>
              </a:buClr>
              <a:buSzPts val="1100"/>
              <a:buFont typeface="Arial"/>
              <a:buNone/>
            </a:pPr>
            <a:r>
              <a:rPr lang="en-US" sz="1500">
                <a:solidFill>
                  <a:schemeClr val="lt1"/>
                </a:solidFill>
                <a:latin typeface="Barlow"/>
                <a:ea typeface="Barlow"/>
                <a:cs typeface="Barlow"/>
                <a:sym typeface="Barlow"/>
              </a:rPr>
              <a:t>(showcases, performances, talks)</a:t>
            </a:r>
            <a:endParaRPr sz="1500">
              <a:solidFill>
                <a:schemeClr val="lt1"/>
              </a:solidFill>
              <a:latin typeface="Barlow"/>
              <a:ea typeface="Barlow"/>
              <a:cs typeface="Barlow"/>
              <a:sym typeface="Barlow"/>
            </a:endParaRPr>
          </a:p>
          <a:p>
            <a:pPr indent="0" lvl="0" marL="0" rtl="0" algn="l">
              <a:spcBef>
                <a:spcPts val="280"/>
              </a:spcBef>
              <a:spcAft>
                <a:spcPts val="0"/>
              </a:spcAft>
              <a:buClr>
                <a:schemeClr val="dk1"/>
              </a:buClr>
              <a:buSzPts val="1100"/>
              <a:buFont typeface="Arial"/>
              <a:buNone/>
            </a:pPr>
            <a:r>
              <a:rPr lang="en-US" sz="1500">
                <a:solidFill>
                  <a:srgbClr val="EC008C"/>
                </a:solidFill>
                <a:latin typeface="Barlow"/>
                <a:ea typeface="Barlow"/>
                <a:cs typeface="Barlow"/>
                <a:sym typeface="Barlow"/>
              </a:rPr>
              <a:t> </a:t>
            </a:r>
            <a:r>
              <a:rPr lang="en-US" sz="1500">
                <a:solidFill>
                  <a:schemeClr val="lt1"/>
                </a:solidFill>
                <a:latin typeface="Barlow"/>
                <a:ea typeface="Barlow"/>
                <a:cs typeface="Barlow"/>
                <a:sym typeface="Barlow"/>
              </a:rPr>
              <a:t>(art, XR, experiments)</a:t>
            </a:r>
            <a:endParaRPr sz="1500">
              <a:solidFill>
                <a:schemeClr val="lt1"/>
              </a:solidFill>
              <a:latin typeface="Barlow"/>
              <a:ea typeface="Barlow"/>
              <a:cs typeface="Barlow"/>
              <a:sym typeface="Barlow"/>
            </a:endParaRPr>
          </a:p>
          <a:p>
            <a:pPr indent="0" lvl="0" marL="0" rtl="0" algn="l">
              <a:spcBef>
                <a:spcPts val="280"/>
              </a:spcBef>
              <a:spcAft>
                <a:spcPts val="0"/>
              </a:spcAft>
              <a:buClr>
                <a:schemeClr val="dk1"/>
              </a:buClr>
              <a:buSzPts val="1100"/>
              <a:buFont typeface="Arial"/>
              <a:buNone/>
            </a:pPr>
            <a:r>
              <a:rPr lang="en-US" sz="1500">
                <a:solidFill>
                  <a:schemeClr val="lt1"/>
                </a:solidFill>
                <a:latin typeface="Barlow"/>
                <a:ea typeface="Barlow"/>
                <a:cs typeface="Barlow"/>
                <a:sym typeface="Barlow"/>
              </a:rPr>
              <a:t>(fandom, merch)</a:t>
            </a:r>
            <a:endParaRPr sz="1500">
              <a:solidFill>
                <a:schemeClr val="lt1"/>
              </a:solidFill>
              <a:latin typeface="Barlow"/>
              <a:ea typeface="Barlow"/>
              <a:cs typeface="Barlow"/>
              <a:sym typeface="Barlow"/>
            </a:endParaRPr>
          </a:p>
          <a:p>
            <a:pPr indent="0" lvl="0" marL="0" rtl="0" algn="ctr">
              <a:spcBef>
                <a:spcPts val="280"/>
              </a:spcBef>
              <a:spcAft>
                <a:spcPts val="0"/>
              </a:spcAft>
              <a:buClr>
                <a:schemeClr val="dk1"/>
              </a:buClr>
              <a:buSzPts val="1100"/>
              <a:buFont typeface="Arial"/>
              <a:buNone/>
            </a:pPr>
            <a:r>
              <a:t/>
            </a:r>
            <a:endParaRPr b="1" sz="1500">
              <a:solidFill>
                <a:schemeClr val="lt1"/>
              </a:solidFill>
              <a:latin typeface="Barlow"/>
              <a:ea typeface="Barlow"/>
              <a:cs typeface="Barlow"/>
              <a:sym typeface="Barlow"/>
            </a:endParaRPr>
          </a:p>
          <a:p>
            <a:pPr indent="0" lvl="0" marL="0" rtl="0" algn="l">
              <a:spcBef>
                <a:spcPts val="0"/>
              </a:spcBef>
              <a:spcAft>
                <a:spcPts val="0"/>
              </a:spcAft>
              <a:buNone/>
            </a:pPr>
            <a:r>
              <a:t/>
            </a:r>
            <a:endParaRPr sz="3200">
              <a:solidFill>
                <a:schemeClr val="lt1"/>
              </a:solidFill>
              <a:latin typeface="Roboto"/>
              <a:ea typeface="Roboto"/>
              <a:cs typeface="Roboto"/>
              <a:sym typeface="Roboto"/>
            </a:endParaRPr>
          </a:p>
        </p:txBody>
      </p:sp>
      <p:sp>
        <p:nvSpPr>
          <p:cNvPr id="94" name="Google Shape;94;p2"/>
          <p:cNvSpPr txBox="1"/>
          <p:nvPr/>
        </p:nvSpPr>
        <p:spPr>
          <a:xfrm>
            <a:off x="3474150" y="2037725"/>
            <a:ext cx="2195700" cy="368100"/>
          </a:xfrm>
          <a:prstGeom prst="rect">
            <a:avLst/>
          </a:prstGeom>
          <a:noFill/>
          <a:ln>
            <a:noFill/>
          </a:ln>
        </p:spPr>
        <p:txBody>
          <a:bodyPr anchorCtr="0" anchor="t" bIns="91425" lIns="91425" spcFirstLastPara="1" rIns="91425" wrap="square" tIns="91425">
            <a:noAutofit/>
          </a:bodyPr>
          <a:lstStyle/>
          <a:p>
            <a:pPr indent="0" lvl="0" marL="0" rtl="0" algn="ctr">
              <a:spcBef>
                <a:spcPts val="280"/>
              </a:spcBef>
              <a:spcAft>
                <a:spcPts val="0"/>
              </a:spcAft>
              <a:buClr>
                <a:schemeClr val="dk1"/>
              </a:buClr>
              <a:buSzPts val="1100"/>
              <a:buFont typeface="Arial"/>
              <a:buNone/>
            </a:pPr>
            <a:r>
              <a:rPr lang="en-US" sz="1500">
                <a:solidFill>
                  <a:schemeClr val="lt1"/>
                </a:solidFill>
                <a:latin typeface="Barlow"/>
                <a:ea typeface="Barlow"/>
                <a:cs typeface="Barlow"/>
                <a:sym typeface="Barlow"/>
              </a:rPr>
              <a:t>Tracks include:</a:t>
            </a:r>
            <a:endParaRPr sz="1500">
              <a:solidFill>
                <a:schemeClr val="lt1"/>
              </a:solidFill>
              <a:latin typeface="Barlow"/>
              <a:ea typeface="Barlow"/>
              <a:cs typeface="Barlow"/>
              <a:sym typeface="Barlow"/>
            </a:endParaRPr>
          </a:p>
          <a:p>
            <a:pPr indent="0" lvl="0" marL="0" rtl="0" algn="l">
              <a:spcBef>
                <a:spcPts val="0"/>
              </a:spcBef>
              <a:spcAft>
                <a:spcPts val="0"/>
              </a:spcAft>
              <a:buNone/>
            </a:pPr>
            <a:r>
              <a:t/>
            </a:r>
            <a:endParaRPr sz="3200">
              <a:solidFill>
                <a:schemeClr val="lt1"/>
              </a:solidFill>
              <a:latin typeface="Roboto"/>
              <a:ea typeface="Roboto"/>
              <a:cs typeface="Roboto"/>
              <a:sym typeface="Roboto"/>
            </a:endParaRPr>
          </a:p>
        </p:txBody>
      </p:sp>
      <p:sp>
        <p:nvSpPr>
          <p:cNvPr id="95" name="Google Shape;95;p2"/>
          <p:cNvSpPr txBox="1"/>
          <p:nvPr/>
        </p:nvSpPr>
        <p:spPr>
          <a:xfrm>
            <a:off x="3373800" y="4059425"/>
            <a:ext cx="2396400" cy="917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6310B1"/>
                </a:solidFill>
                <a:highlight>
                  <a:srgbClr val="06E666"/>
                </a:highlight>
                <a:latin typeface="Barlow"/>
                <a:ea typeface="Barlow"/>
                <a:cs typeface="Barlow"/>
                <a:sym typeface="Barlow"/>
              </a:rPr>
              <a:t>Possible themes/mottos:</a:t>
            </a:r>
            <a:endParaRPr>
              <a:solidFill>
                <a:srgbClr val="6310B1"/>
              </a:solidFill>
              <a:highlight>
                <a:srgbClr val="06E666"/>
              </a:highlight>
              <a:latin typeface="Barlow"/>
              <a:ea typeface="Barlow"/>
              <a:cs typeface="Barlow"/>
              <a:sym typeface="Barlow"/>
            </a:endParaRPr>
          </a:p>
          <a:p>
            <a:pPr indent="0" lvl="0" marL="0" rtl="0" algn="ctr">
              <a:spcBef>
                <a:spcPts val="0"/>
              </a:spcBef>
              <a:spcAft>
                <a:spcPts val="0"/>
              </a:spcAft>
              <a:buNone/>
            </a:pPr>
            <a:r>
              <a:rPr lang="en-US" sz="1200">
                <a:solidFill>
                  <a:schemeClr val="lt1"/>
                </a:solidFill>
                <a:latin typeface="Barlow"/>
                <a:ea typeface="Barlow"/>
                <a:cs typeface="Barlow"/>
                <a:sym typeface="Barlow"/>
              </a:rPr>
              <a:t>“Inter//Play”</a:t>
            </a:r>
            <a:endParaRPr sz="1200">
              <a:solidFill>
                <a:schemeClr val="lt1"/>
              </a:solidFill>
              <a:latin typeface="Barlow"/>
              <a:ea typeface="Barlow"/>
              <a:cs typeface="Barlow"/>
              <a:sym typeface="Barlow"/>
            </a:endParaRPr>
          </a:p>
          <a:p>
            <a:pPr indent="0" lvl="0" marL="0" rtl="0" algn="ctr">
              <a:spcBef>
                <a:spcPts val="0"/>
              </a:spcBef>
              <a:spcAft>
                <a:spcPts val="0"/>
              </a:spcAft>
              <a:buNone/>
            </a:pPr>
            <a:r>
              <a:rPr lang="en-US" sz="1200">
                <a:solidFill>
                  <a:schemeClr val="lt1"/>
                </a:solidFill>
                <a:latin typeface="Barlow"/>
                <a:ea typeface="Barlow"/>
                <a:cs typeface="Barlow"/>
                <a:sym typeface="Barlow"/>
              </a:rPr>
              <a:t>“Crossing Signals”</a:t>
            </a:r>
            <a:endParaRPr sz="1200">
              <a:solidFill>
                <a:schemeClr val="lt1"/>
              </a:solidFill>
              <a:latin typeface="Barlow"/>
              <a:ea typeface="Barlow"/>
              <a:cs typeface="Barlow"/>
              <a:sym typeface="Barlow"/>
            </a:endParaRPr>
          </a:p>
          <a:p>
            <a:pPr indent="0" lvl="0" marL="0" rtl="0" algn="ctr">
              <a:spcBef>
                <a:spcPts val="0"/>
              </a:spcBef>
              <a:spcAft>
                <a:spcPts val="0"/>
              </a:spcAft>
              <a:buNone/>
            </a:pPr>
            <a:r>
              <a:rPr lang="en-US" sz="1200">
                <a:solidFill>
                  <a:schemeClr val="lt1"/>
                </a:solidFill>
                <a:latin typeface="Barlow"/>
                <a:ea typeface="Barlow"/>
                <a:cs typeface="Barlow"/>
                <a:sym typeface="Barlow"/>
              </a:rPr>
              <a:t>“New Rules of Reality”</a:t>
            </a:r>
            <a:endParaRPr sz="1200">
              <a:solidFill>
                <a:schemeClr val="lt1"/>
              </a:solidFill>
              <a:latin typeface="Barlow"/>
              <a:ea typeface="Barlow"/>
              <a:cs typeface="Barlow"/>
              <a:sym typeface="Barlow"/>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g38a1b9ade34_0_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latin typeface="Barlow"/>
                <a:ea typeface="Barlow"/>
                <a:cs typeface="Barlow"/>
                <a:sym typeface="Barlow"/>
              </a:rPr>
              <a:t>Flux</a:t>
            </a:r>
            <a:r>
              <a:rPr lang="en-US">
                <a:latin typeface="Barlow"/>
                <a:ea typeface="Barlow"/>
                <a:cs typeface="Barlow"/>
                <a:sym typeface="Barlow"/>
              </a:rPr>
              <a:t> </a:t>
            </a:r>
            <a:r>
              <a:rPr lang="en-US">
                <a:solidFill>
                  <a:srgbClr val="99F7DD"/>
                </a:solidFill>
                <a:latin typeface="Barlow"/>
                <a:ea typeface="Barlow"/>
                <a:cs typeface="Barlow"/>
                <a:sym typeface="Barlow"/>
              </a:rPr>
              <a:t>PILLARS</a:t>
            </a:r>
            <a:endParaRPr>
              <a:solidFill>
                <a:srgbClr val="99F7DD"/>
              </a:solidFill>
              <a:latin typeface="Barlow"/>
              <a:ea typeface="Barlow"/>
              <a:cs typeface="Barlow"/>
              <a:sym typeface="Barlow"/>
            </a:endParaRPr>
          </a:p>
        </p:txBody>
      </p:sp>
      <p:sp>
        <p:nvSpPr>
          <p:cNvPr id="101" name="Google Shape;101;g38a1b9ade34_0_6"/>
          <p:cNvSpPr txBox="1"/>
          <p:nvPr>
            <p:ph idx="1" type="body"/>
          </p:nvPr>
        </p:nvSpPr>
        <p:spPr>
          <a:xfrm>
            <a:off x="457200" y="1200150"/>
            <a:ext cx="1815300" cy="3394500"/>
          </a:xfrm>
          <a:prstGeom prst="rect">
            <a:avLst/>
          </a:prstGeom>
          <a:noFill/>
          <a:ln cap="flat" cmpd="sng" w="9525">
            <a:solidFill>
              <a:srgbClr val="EC008C"/>
            </a:solidFill>
            <a:prstDash val="dot"/>
            <a:round/>
            <a:headEnd len="sm" w="sm" type="none"/>
            <a:tailEnd len="sm" w="sm" type="none"/>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1500">
                <a:highlight>
                  <a:srgbClr val="6310B1"/>
                </a:highlight>
                <a:latin typeface="Barlow"/>
                <a:ea typeface="Barlow"/>
                <a:cs typeface="Barlow"/>
                <a:sym typeface="Barlow"/>
              </a:rPr>
              <a:t>Play as Culture</a:t>
            </a:r>
            <a:endParaRPr b="1" sz="1500">
              <a:highlight>
                <a:srgbClr val="6310B1"/>
              </a:highlight>
              <a:latin typeface="Barlow"/>
              <a:ea typeface="Barlow"/>
              <a:cs typeface="Barlow"/>
              <a:sym typeface="Barlow"/>
            </a:endParaRPr>
          </a:p>
          <a:p>
            <a:pPr indent="0" lvl="0" marL="0" rtl="0" algn="ctr">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ctr">
              <a:lnSpc>
                <a:spcPct val="115000"/>
              </a:lnSpc>
              <a:spcBef>
                <a:spcPts val="0"/>
              </a:spcBef>
              <a:spcAft>
                <a:spcPts val="0"/>
              </a:spcAft>
              <a:buNone/>
            </a:pPr>
            <a:r>
              <a:rPr i="1" lang="en-US" sz="1100">
                <a:latin typeface="Barlow"/>
                <a:ea typeface="Barlow"/>
                <a:cs typeface="Barlow"/>
                <a:sym typeface="Barlow"/>
              </a:rPr>
              <a:t>Exploring the meaning of games beyond entertainment — as art, philosophy, and shared human experience.</a:t>
            </a:r>
            <a:endParaRPr i="1" sz="1100">
              <a:latin typeface="Barlow"/>
              <a:ea typeface="Barlow"/>
              <a:cs typeface="Barlow"/>
              <a:sym typeface="Barlow"/>
            </a:endParaRPr>
          </a:p>
          <a:p>
            <a:pPr indent="0" lvl="0" marL="0" rtl="0" algn="ctr">
              <a:lnSpc>
                <a:spcPct val="115000"/>
              </a:lnSpc>
              <a:spcBef>
                <a:spcPts val="0"/>
              </a:spcBef>
              <a:spcAft>
                <a:spcPts val="0"/>
              </a:spcAft>
              <a:buNone/>
            </a:pPr>
            <a:r>
              <a:t/>
            </a:r>
            <a:endParaRPr sz="11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Walk &amp; Talks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Philosophy</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Collectives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Cross-disciplinary</a:t>
            </a:r>
            <a:endParaRPr sz="1500">
              <a:latin typeface="Barlow"/>
              <a:ea typeface="Barlow"/>
              <a:cs typeface="Barlow"/>
              <a:sym typeface="Barlow"/>
            </a:endParaRPr>
          </a:p>
        </p:txBody>
      </p:sp>
      <p:sp>
        <p:nvSpPr>
          <p:cNvPr id="102" name="Google Shape;102;g38a1b9ade34_0_6"/>
          <p:cNvSpPr txBox="1"/>
          <p:nvPr>
            <p:ph idx="1" type="body"/>
          </p:nvPr>
        </p:nvSpPr>
        <p:spPr>
          <a:xfrm>
            <a:off x="2501225" y="1200150"/>
            <a:ext cx="1815300" cy="3394500"/>
          </a:xfrm>
          <a:prstGeom prst="rect">
            <a:avLst/>
          </a:prstGeom>
          <a:noFill/>
          <a:ln cap="flat" cmpd="sng" w="9525">
            <a:solidFill>
              <a:srgbClr val="EC008C"/>
            </a:solidFill>
            <a:prstDash val="dot"/>
            <a:round/>
            <a:headEnd len="sm" w="sm" type="none"/>
            <a:tailEnd len="sm" w="sm" type="none"/>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1500">
                <a:highlight>
                  <a:srgbClr val="6310B1"/>
                </a:highlight>
                <a:latin typeface="Barlow"/>
                <a:ea typeface="Barlow"/>
                <a:cs typeface="Barlow"/>
                <a:sym typeface="Barlow"/>
              </a:rPr>
              <a:t>Create &amp; Learn</a:t>
            </a:r>
            <a:endParaRPr b="1" sz="1500">
              <a:highlight>
                <a:srgbClr val="6310B1"/>
              </a:highlight>
              <a:latin typeface="Barlow"/>
              <a:ea typeface="Barlow"/>
              <a:cs typeface="Barlow"/>
              <a:sym typeface="Barlow"/>
            </a:endParaRPr>
          </a:p>
          <a:p>
            <a:pPr indent="0" lvl="0" marL="0" rtl="0" algn="ctr">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ctr">
              <a:lnSpc>
                <a:spcPct val="115000"/>
              </a:lnSpc>
              <a:spcBef>
                <a:spcPts val="0"/>
              </a:spcBef>
              <a:spcAft>
                <a:spcPts val="0"/>
              </a:spcAft>
              <a:buNone/>
            </a:pPr>
            <a:r>
              <a:rPr i="1" lang="en-US" sz="1100">
                <a:latin typeface="Barlow"/>
                <a:ea typeface="Barlow"/>
                <a:cs typeface="Barlow"/>
                <a:sym typeface="Barlow"/>
              </a:rPr>
              <a:t>Empowering creators, educators, and experimenters to expand their craft. Developing talent.</a:t>
            </a:r>
            <a:endParaRPr i="1" sz="1100">
              <a:latin typeface="Barlow"/>
              <a:ea typeface="Barlow"/>
              <a:cs typeface="Barlow"/>
              <a:sym typeface="Barlow"/>
            </a:endParaRPr>
          </a:p>
          <a:p>
            <a:pPr indent="0" lvl="0" marL="0" rtl="0" algn="ctr">
              <a:lnSpc>
                <a:spcPct val="115000"/>
              </a:lnSpc>
              <a:spcBef>
                <a:spcPts val="0"/>
              </a:spcBef>
              <a:spcAft>
                <a:spcPts val="0"/>
              </a:spcAft>
              <a:buNone/>
            </a:pPr>
            <a:r>
              <a:t/>
            </a:r>
            <a:endParaRPr sz="11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Masterclasses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Workshops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Tool Labs</a:t>
            </a:r>
            <a:endParaRPr sz="1500">
              <a:latin typeface="Barlow"/>
              <a:ea typeface="Barlow"/>
              <a:cs typeface="Barlow"/>
              <a:sym typeface="Barlow"/>
            </a:endParaRPr>
          </a:p>
        </p:txBody>
      </p:sp>
      <p:sp>
        <p:nvSpPr>
          <p:cNvPr id="103" name="Google Shape;103;g38a1b9ade34_0_6"/>
          <p:cNvSpPr txBox="1"/>
          <p:nvPr>
            <p:ph idx="1" type="body"/>
          </p:nvPr>
        </p:nvSpPr>
        <p:spPr>
          <a:xfrm>
            <a:off x="4545250" y="1200150"/>
            <a:ext cx="1815300" cy="3394500"/>
          </a:xfrm>
          <a:prstGeom prst="rect">
            <a:avLst/>
          </a:prstGeom>
          <a:noFill/>
          <a:ln cap="flat" cmpd="sng" w="9525">
            <a:solidFill>
              <a:srgbClr val="EC008C"/>
            </a:solidFill>
            <a:prstDash val="dot"/>
            <a:round/>
            <a:headEnd len="sm" w="sm" type="none"/>
            <a:tailEnd len="sm" w="sm" type="none"/>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1500">
                <a:highlight>
                  <a:srgbClr val="6310B1"/>
                </a:highlight>
                <a:latin typeface="Barlow"/>
                <a:ea typeface="Barlow"/>
                <a:cs typeface="Barlow"/>
                <a:sym typeface="Barlow"/>
              </a:rPr>
              <a:t>Show &amp; Share</a:t>
            </a:r>
            <a:endParaRPr b="1" sz="1500">
              <a:highlight>
                <a:srgbClr val="6310B1"/>
              </a:highlight>
              <a:latin typeface="Barlow"/>
              <a:ea typeface="Barlow"/>
              <a:cs typeface="Barlow"/>
              <a:sym typeface="Barlow"/>
            </a:endParaRPr>
          </a:p>
          <a:p>
            <a:pPr indent="0" lvl="0" marL="0" rtl="0" algn="ctr">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ctr">
              <a:lnSpc>
                <a:spcPct val="115000"/>
              </a:lnSpc>
              <a:spcBef>
                <a:spcPts val="0"/>
              </a:spcBef>
              <a:spcAft>
                <a:spcPts val="0"/>
              </a:spcAft>
              <a:buNone/>
            </a:pPr>
            <a:r>
              <a:rPr i="1" lang="en-US" sz="1100">
                <a:latin typeface="Barlow"/>
                <a:ea typeface="Barlow"/>
                <a:cs typeface="Barlow"/>
                <a:sym typeface="Barlow"/>
              </a:rPr>
              <a:t>Inviting the audience into the games. The festival becomes a gallery, arcade, and playground.</a:t>
            </a:r>
            <a:endParaRPr i="1" sz="1100">
              <a:latin typeface="Barlow"/>
              <a:ea typeface="Barlow"/>
              <a:cs typeface="Barlow"/>
              <a:sym typeface="Barlow"/>
            </a:endParaRPr>
          </a:p>
          <a:p>
            <a:pPr indent="0" lvl="0" marL="0" rtl="0" algn="ctr">
              <a:lnSpc>
                <a:spcPct val="115000"/>
              </a:lnSpc>
              <a:spcBef>
                <a:spcPts val="0"/>
              </a:spcBef>
              <a:spcAft>
                <a:spcPts val="0"/>
              </a:spcAft>
              <a:buNone/>
            </a:pPr>
            <a:r>
              <a:t/>
            </a:r>
            <a:endParaRPr i="1" sz="1100">
              <a:latin typeface="Barlow"/>
              <a:ea typeface="Barlow"/>
              <a:cs typeface="Barlow"/>
              <a:sym typeface="Barlow"/>
            </a:endParaRPr>
          </a:p>
          <a:p>
            <a:pPr indent="0" lvl="0" marL="0" rtl="0" algn="ctr">
              <a:lnSpc>
                <a:spcPct val="115000"/>
              </a:lnSpc>
              <a:spcBef>
                <a:spcPts val="0"/>
              </a:spcBef>
              <a:spcAft>
                <a:spcPts val="0"/>
              </a:spcAft>
              <a:buNone/>
            </a:pPr>
            <a:br>
              <a:rPr lang="en-US" sz="1500">
                <a:latin typeface="Barlow"/>
                <a:ea typeface="Barlow"/>
                <a:cs typeface="Barlow"/>
                <a:sym typeface="Barlow"/>
              </a:rPr>
            </a:br>
            <a:r>
              <a:rPr lang="en-US" sz="1500">
                <a:latin typeface="Barlow"/>
                <a:ea typeface="Barlow"/>
                <a:cs typeface="Barlow"/>
                <a:sym typeface="Barlow"/>
              </a:rPr>
              <a:t>Showcase</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XR installations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Performances</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a:t>Music</a:t>
            </a:r>
            <a:endParaRPr/>
          </a:p>
        </p:txBody>
      </p:sp>
      <p:sp>
        <p:nvSpPr>
          <p:cNvPr id="104" name="Google Shape;104;g38a1b9ade34_0_6"/>
          <p:cNvSpPr txBox="1"/>
          <p:nvPr>
            <p:ph idx="1" type="body"/>
          </p:nvPr>
        </p:nvSpPr>
        <p:spPr>
          <a:xfrm>
            <a:off x="6589275" y="1200150"/>
            <a:ext cx="1815300" cy="3394500"/>
          </a:xfrm>
          <a:prstGeom prst="rect">
            <a:avLst/>
          </a:prstGeom>
          <a:noFill/>
          <a:ln cap="flat" cmpd="sng" w="9525">
            <a:solidFill>
              <a:srgbClr val="EC008C"/>
            </a:solidFill>
            <a:prstDash val="dot"/>
            <a:round/>
            <a:headEnd len="sm" w="sm" type="none"/>
            <a:tailEnd len="sm" w="sm" type="none"/>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1400">
                <a:highlight>
                  <a:srgbClr val="6310B1"/>
                </a:highlight>
                <a:latin typeface="Barlow"/>
                <a:ea typeface="Barlow"/>
                <a:cs typeface="Barlow"/>
                <a:sym typeface="Barlow"/>
              </a:rPr>
              <a:t>Connect &amp; Celebrate</a:t>
            </a:r>
            <a:endParaRPr b="1" sz="1400">
              <a:highlight>
                <a:srgbClr val="6310B1"/>
              </a:highlight>
              <a:latin typeface="Barlow"/>
              <a:ea typeface="Barlow"/>
              <a:cs typeface="Barlow"/>
              <a:sym typeface="Barlow"/>
            </a:endParaRPr>
          </a:p>
          <a:p>
            <a:pPr indent="0" lvl="0" marL="0" rtl="0" algn="ctr">
              <a:lnSpc>
                <a:spcPct val="115000"/>
              </a:lnSpc>
              <a:spcBef>
                <a:spcPts val="0"/>
              </a:spcBef>
              <a:spcAft>
                <a:spcPts val="0"/>
              </a:spcAft>
              <a:buNone/>
            </a:pPr>
            <a:r>
              <a:t/>
            </a:r>
            <a:endParaRPr b="1" sz="1500">
              <a:highlight>
                <a:srgbClr val="EC008C"/>
              </a:highlight>
              <a:latin typeface="Barlow"/>
              <a:ea typeface="Barlow"/>
              <a:cs typeface="Barlow"/>
              <a:sym typeface="Barlow"/>
            </a:endParaRPr>
          </a:p>
          <a:p>
            <a:pPr indent="0" lvl="0" marL="0" rtl="0" algn="ctr">
              <a:lnSpc>
                <a:spcPct val="115000"/>
              </a:lnSpc>
              <a:spcBef>
                <a:spcPts val="0"/>
              </a:spcBef>
              <a:spcAft>
                <a:spcPts val="0"/>
              </a:spcAft>
              <a:buNone/>
            </a:pPr>
            <a:r>
              <a:rPr i="1" lang="en-US" sz="1100">
                <a:latin typeface="Barlow"/>
                <a:ea typeface="Barlow"/>
                <a:cs typeface="Barlow"/>
                <a:sym typeface="Barlow"/>
              </a:rPr>
              <a:t>Creating a space for celebration of creative communities, fandom, and friendship.</a:t>
            </a:r>
            <a:endParaRPr i="1" sz="1100">
              <a:latin typeface="Barlow"/>
              <a:ea typeface="Barlow"/>
              <a:cs typeface="Barlow"/>
              <a:sym typeface="Barlow"/>
            </a:endParaRPr>
          </a:p>
          <a:p>
            <a:pPr indent="0" lvl="0" marL="0" rtl="0" algn="ctr">
              <a:lnSpc>
                <a:spcPct val="115000"/>
              </a:lnSpc>
              <a:spcBef>
                <a:spcPts val="0"/>
              </a:spcBef>
              <a:spcAft>
                <a:spcPts val="0"/>
              </a:spcAft>
              <a:buNone/>
            </a:pPr>
            <a:r>
              <a:t/>
            </a:r>
            <a:endParaRPr i="1" sz="1100">
              <a:latin typeface="Barlow"/>
              <a:ea typeface="Barlow"/>
              <a:cs typeface="Barlow"/>
              <a:sym typeface="Barlow"/>
            </a:endParaRPr>
          </a:p>
          <a:p>
            <a:pPr indent="0" lvl="0" marL="0" rtl="0" algn="ctr">
              <a:lnSpc>
                <a:spcPct val="115000"/>
              </a:lnSpc>
              <a:spcBef>
                <a:spcPts val="0"/>
              </a:spcBef>
              <a:spcAft>
                <a:spcPts val="0"/>
              </a:spcAft>
              <a:buNone/>
            </a:pPr>
            <a:r>
              <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D&amp;D Live</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Indie Market</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Artist Alley</a:t>
            </a:r>
            <a:endParaRPr sz="1500">
              <a:latin typeface="Barlow"/>
              <a:ea typeface="Barlow"/>
              <a:cs typeface="Barlow"/>
              <a:sym typeface="Barlow"/>
            </a:endParaRPr>
          </a:p>
          <a:p>
            <a:pPr indent="0" lvl="0" marL="0" rtl="0" algn="ctr">
              <a:lnSpc>
                <a:spcPct val="115000"/>
              </a:lnSpc>
              <a:spcBef>
                <a:spcPts val="0"/>
              </a:spcBef>
              <a:spcAft>
                <a:spcPts val="0"/>
              </a:spcAft>
              <a:buNone/>
            </a:pPr>
            <a:r>
              <a:rPr lang="en-US" sz="1500">
                <a:latin typeface="Barlow"/>
                <a:ea typeface="Barlow"/>
                <a:cs typeface="Barlow"/>
                <a:sym typeface="Barlow"/>
              </a:rPr>
              <a:t>Cosplay</a:t>
            </a:r>
            <a:endParaRPr sz="1500">
              <a:latin typeface="Barlow"/>
              <a:ea typeface="Barlow"/>
              <a:cs typeface="Barlow"/>
              <a:sym typeface="Barlow"/>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extLst>
                  <a:ext uri="http://customooxmlschemas.google.com/">
                    <go:slidesCustomData xmlns:go="http://customooxmlschemas.google.com/" textRoundtripDataId="0"/>
                  </a:ext>
                </a:extLst>
              </a:rPr>
              <a:t>HOW DO WE DO </a:t>
            </a:r>
            <a:r>
              <a:rPr lang="en-US">
                <a:solidFill>
                  <a:srgbClr val="99F7DD"/>
                </a:solidFill>
                <a:latin typeface="Barlow"/>
                <a:ea typeface="Barlow"/>
                <a:cs typeface="Barlow"/>
                <a:sym typeface="Barlow"/>
                <a:extLst>
                  <a:ext uri="http://customooxmlschemas.google.com/">
                    <go:slidesCustomData xmlns:go="http://customooxmlschemas.google.com/" textRoundtripDataId="1"/>
                  </a:ext>
                </a:extLst>
              </a:rPr>
              <a:t>THAT</a:t>
            </a:r>
            <a:r>
              <a:rPr lang="en-US">
                <a:solidFill>
                  <a:srgbClr val="99F7DD"/>
                </a:solidFill>
                <a:latin typeface="Barlow"/>
                <a:ea typeface="Barlow"/>
                <a:cs typeface="Barlow"/>
                <a:sym typeface="Barlow"/>
                <a:extLst>
                  <a:ext uri="http://customooxmlschemas.google.com/">
                    <go:slidesCustomData xmlns:go="http://customooxmlschemas.google.com/" textRoundtripDataId="2"/>
                  </a:ext>
                </a:extLst>
              </a:rPr>
              <a:t>?</a:t>
            </a:r>
            <a:endParaRPr>
              <a:solidFill>
                <a:srgbClr val="99F7DD"/>
              </a:solidFill>
              <a:latin typeface="Barlow"/>
              <a:ea typeface="Barlow"/>
              <a:cs typeface="Barlow"/>
              <a:sym typeface="Barlow"/>
            </a:endParaRPr>
          </a:p>
        </p:txBody>
      </p:sp>
      <p:sp>
        <p:nvSpPr>
          <p:cNvPr id="110" name="Google Shape;110;p3"/>
          <p:cNvSpPr txBox="1"/>
          <p:nvPr>
            <p:ph idx="1" type="body"/>
          </p:nvPr>
        </p:nvSpPr>
        <p:spPr>
          <a:xfrm>
            <a:off x="457200" y="1200150"/>
            <a:ext cx="7857900" cy="33945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0"/>
              </a:spcBef>
              <a:spcAft>
                <a:spcPts val="0"/>
              </a:spcAft>
              <a:buNone/>
            </a:pPr>
            <a:r>
              <a:rPr b="1" lang="en-US" sz="1500">
                <a:solidFill>
                  <a:srgbClr val="6310B1"/>
                </a:solidFill>
                <a:highlight>
                  <a:srgbClr val="06E666"/>
                </a:highlight>
              </a:rPr>
              <a:t>By curating a multi-day </a:t>
            </a:r>
            <a:r>
              <a:rPr b="1" lang="en-US" sz="1500">
                <a:solidFill>
                  <a:srgbClr val="6310B1"/>
                </a:solidFill>
                <a:highlight>
                  <a:srgbClr val="06E666"/>
                </a:highlight>
              </a:rPr>
              <a:t>choreographed</a:t>
            </a:r>
            <a:r>
              <a:rPr b="1" lang="en-US" sz="1500">
                <a:solidFill>
                  <a:srgbClr val="6310B1"/>
                </a:solidFill>
                <a:highlight>
                  <a:srgbClr val="06E666"/>
                </a:highlight>
              </a:rPr>
              <a:t> game festival, where everything becomes a part of the whole:</a:t>
            </a:r>
            <a:endParaRPr b="1" sz="1500">
              <a:solidFill>
                <a:srgbClr val="6310B1"/>
              </a:solidFill>
              <a:highlight>
                <a:srgbClr val="06E666"/>
              </a:highlight>
            </a:endParaRPr>
          </a:p>
          <a:p>
            <a:pPr indent="0" lvl="0" marL="0" rtl="0" algn="just">
              <a:lnSpc>
                <a:spcPct val="115000"/>
              </a:lnSpc>
              <a:spcBef>
                <a:spcPts val="0"/>
              </a:spcBef>
              <a:spcAft>
                <a:spcPts val="0"/>
              </a:spcAft>
              <a:buNone/>
            </a:pPr>
            <a:r>
              <a:t/>
            </a:r>
            <a:endParaRPr b="1" sz="1500">
              <a:highlight>
                <a:srgbClr val="EC008C"/>
              </a:highlight>
            </a:endParaRPr>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rPr>
              <a:t>Showcases:</a:t>
            </a:r>
            <a:r>
              <a:rPr lang="en-US" sz="1500"/>
              <a:t> </a:t>
            </a:r>
            <a:r>
              <a:rPr lang="en-US" sz="1500">
                <a:extLst>
                  <a:ext uri="http://customooxmlschemas.google.com/">
                    <go:slidesCustomData xmlns:go="http://customooxmlschemas.google.com/" textRoundtripDataId="3"/>
                  </a:ext>
                </a:extLst>
              </a:rPr>
              <a:t>We want to celebrate a curated selection of games as the intersection of art, culture and technology.</a:t>
            </a:r>
            <a:endParaRPr sz="1500"/>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rPr>
              <a:t>Masterclasses: </a:t>
            </a:r>
            <a:r>
              <a:rPr lang="en-US" sz="1500">
                <a:extLst>
                  <a:ext uri="http://customooxmlschemas.google.com/">
                    <go:slidesCustomData xmlns:go="http://customooxmlschemas.google.com/" textRoundtripDataId="4"/>
                  </a:ext>
                </a:extLst>
              </a:rPr>
              <a:t>We want to educate and inspire game developers and educators.</a:t>
            </a:r>
            <a:endParaRPr sz="1500"/>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rPr>
              <a:t>Live events </a:t>
            </a:r>
            <a:r>
              <a:rPr b="1" lang="en-US" sz="1500">
                <a:highlight>
                  <a:srgbClr val="6310B1"/>
                </a:highlight>
              </a:rPr>
              <a:t>&amp; Workshops:</a:t>
            </a:r>
            <a:r>
              <a:rPr b="1" lang="en-US" sz="1500"/>
              <a:t> </a:t>
            </a:r>
            <a:r>
              <a:rPr lang="en-US" sz="1500">
                <a:extLst>
                  <a:ext uri="http://customooxmlschemas.google.com/">
                    <go:slidesCustomData xmlns:go="http://customooxmlschemas.google.com/" textRoundtripDataId="5"/>
                  </a:ext>
                </a:extLst>
              </a:rPr>
              <a:t>We want to stage the unexpected, up close and personal, bridging creators, educators, and fans.</a:t>
            </a:r>
            <a:endParaRPr sz="1500"/>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rPr>
              <a:t>Talks:</a:t>
            </a:r>
            <a:r>
              <a:rPr b="1" lang="en-US" sz="1500"/>
              <a:t> </a:t>
            </a:r>
            <a:r>
              <a:rPr lang="en-US" sz="1500">
                <a:extLst>
                  <a:ext uri="http://customooxmlschemas.google.com/">
                    <go:slidesCustomData xmlns:go="http://customooxmlschemas.google.com/" textRoundtripDataId="6"/>
                  </a:ext>
                </a:extLst>
              </a:rPr>
              <a:t>We want to inspire new perspectives on play, design, and creativity.</a:t>
            </a:r>
            <a:r>
              <a:rPr lang="en-US" sz="1500"/>
              <a:t>  No generic slideshows or panels - we want speakers that </a:t>
            </a:r>
            <a:r>
              <a:rPr lang="en-US" sz="1500"/>
              <a:t>excite</a:t>
            </a:r>
            <a:r>
              <a:rPr lang="en-US" sz="1500"/>
              <a:t> and go deep. </a:t>
            </a:r>
            <a:endParaRPr sz="1500"/>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extLst>
                  <a:ext uri="http://customooxmlschemas.google.com/">
                    <go:slidesCustomData xmlns:go="http://customooxmlschemas.google.com/" textRoundtripDataId="7"/>
                  </a:ext>
                </a:extLst>
              </a:rPr>
              <a:t>Fandom &amp; Merch:</a:t>
            </a:r>
            <a:r>
              <a:rPr lang="en-US" sz="1500">
                <a:extLst>
                  <a:ext uri="http://customooxmlschemas.google.com/">
                    <go:slidesCustomData xmlns:go="http://customooxmlschemas.google.com/" textRoundtripDataId="8"/>
                  </a:ext>
                </a:extLst>
              </a:rPr>
              <a:t> We want to invite people to lean into their game interest and interact with a curated selection of creators of their favorite Danish games. </a:t>
            </a:r>
            <a:endParaRPr sz="1500"/>
          </a:p>
          <a:p>
            <a:pPr indent="-323850" lvl="0" marL="457200" rtl="0" algn="just">
              <a:lnSpc>
                <a:spcPct val="115000"/>
              </a:lnSpc>
              <a:spcBef>
                <a:spcPts val="0"/>
              </a:spcBef>
              <a:spcAft>
                <a:spcPts val="0"/>
              </a:spcAft>
              <a:buClr>
                <a:srgbClr val="99F7DD"/>
              </a:buClr>
              <a:buSzPts val="1500"/>
              <a:buChar char="●"/>
            </a:pPr>
            <a:r>
              <a:rPr b="1" lang="en-US" sz="1500">
                <a:highlight>
                  <a:srgbClr val="6310B1"/>
                </a:highlight>
              </a:rPr>
              <a:t>Art, Music &amp; Performance:</a:t>
            </a:r>
            <a:r>
              <a:rPr b="1" lang="en-US" sz="1500"/>
              <a:t> </a:t>
            </a:r>
            <a:r>
              <a:rPr lang="en-US" sz="1500"/>
              <a:t>We want experiences not just words</a:t>
            </a:r>
            <a:r>
              <a:rPr lang="en-US" sz="1500">
                <a:extLst>
                  <a:ext uri="http://customooxmlschemas.google.com/">
                    <go:slidesCustomData xmlns:go="http://customooxmlschemas.google.com/" textRoundtripDataId="9"/>
                  </a:ext>
                </a:extLst>
              </a:rPr>
              <a:t>.</a:t>
            </a:r>
            <a:r>
              <a:rPr lang="en-US" sz="1500"/>
              <a:t> Art, music and performance will be present across the entire festival. </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pic>
        <p:nvPicPr>
          <p:cNvPr id="115" name="Google Shape;115;g38a1b9ade34_0_0" title="ARoS_aarhus.jpeg"/>
          <p:cNvPicPr preferRelativeResize="0"/>
          <p:nvPr/>
        </p:nvPicPr>
        <p:blipFill rotWithShape="1">
          <a:blip r:embed="rId3">
            <a:alphaModFix/>
          </a:blip>
          <a:srcRect b="0" l="60" r="70" t="0"/>
          <a:stretch/>
        </p:blipFill>
        <p:spPr>
          <a:xfrm>
            <a:off x="4410000" y="1265645"/>
            <a:ext cx="2308025" cy="1540625"/>
          </a:xfrm>
          <a:prstGeom prst="rect">
            <a:avLst/>
          </a:prstGeom>
          <a:noFill/>
          <a:ln cap="flat" cmpd="sng" w="19050">
            <a:solidFill>
              <a:srgbClr val="EC008C"/>
            </a:solidFill>
            <a:prstDash val="solid"/>
            <a:round/>
            <a:headEnd len="sm" w="sm" type="none"/>
            <a:tailEnd len="sm" w="sm" type="none"/>
          </a:ln>
        </p:spPr>
      </p:pic>
      <p:sp>
        <p:nvSpPr>
          <p:cNvPr id="116" name="Google Shape;116;g38a1b9ade34_0_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latin typeface="Barlow"/>
                <a:ea typeface="Barlow"/>
                <a:cs typeface="Barlow"/>
                <a:sym typeface="Barlow"/>
              </a:rPr>
              <a:t>Flux</a:t>
            </a:r>
            <a:r>
              <a:rPr lang="en-US">
                <a:solidFill>
                  <a:srgbClr val="99F7DD"/>
                </a:solidFill>
                <a:latin typeface="Barlow"/>
                <a:ea typeface="Barlow"/>
                <a:cs typeface="Barlow"/>
                <a:sym typeface="Barlow"/>
              </a:rPr>
              <a:t> AT A GLANCE</a:t>
            </a:r>
            <a:endParaRPr>
              <a:solidFill>
                <a:srgbClr val="99F7DD"/>
              </a:solidFill>
              <a:latin typeface="Barlow"/>
              <a:ea typeface="Barlow"/>
              <a:cs typeface="Barlow"/>
              <a:sym typeface="Barlow"/>
            </a:endParaRPr>
          </a:p>
        </p:txBody>
      </p:sp>
      <p:sp>
        <p:nvSpPr>
          <p:cNvPr id="117" name="Google Shape;117;g38a1b9ade34_0_0"/>
          <p:cNvSpPr txBox="1"/>
          <p:nvPr>
            <p:ph idx="1" type="body"/>
          </p:nvPr>
        </p:nvSpPr>
        <p:spPr>
          <a:xfrm>
            <a:off x="62250" y="1648625"/>
            <a:ext cx="3816900" cy="2997000"/>
          </a:xfrm>
          <a:prstGeom prst="rect">
            <a:avLst/>
          </a:prstGeom>
        </p:spPr>
        <p:txBody>
          <a:bodyPr anchorCtr="0" anchor="t" bIns="45700" lIns="91425" spcFirstLastPara="1" rIns="91425" wrap="square" tIns="45700">
            <a:noAutofit/>
          </a:bodyPr>
          <a:lstStyle/>
          <a:p>
            <a:pPr indent="-323850" lvl="0" marL="457200" rtl="0" algn="just">
              <a:spcBef>
                <a:spcPts val="0"/>
              </a:spcBef>
              <a:spcAft>
                <a:spcPts val="0"/>
              </a:spcAft>
              <a:buSzPts val="1500"/>
              <a:buFont typeface="Barlow"/>
              <a:buChar char="●"/>
            </a:pPr>
            <a:r>
              <a:rPr lang="en-US"/>
              <a:t>Date</a:t>
            </a:r>
            <a:r>
              <a:rPr lang="en-US">
                <a:solidFill>
                  <a:schemeClr val="lt1"/>
                </a:solidFill>
              </a:rPr>
              <a:t>: </a:t>
            </a:r>
            <a:r>
              <a:rPr lang="en-US">
                <a:solidFill>
                  <a:schemeClr val="lt1"/>
                </a:solidFill>
                <a:highlight>
                  <a:srgbClr val="6310B1"/>
                </a:highlight>
              </a:rPr>
              <a:t>November </a:t>
            </a:r>
            <a:r>
              <a:rPr lang="en-US">
                <a:highlight>
                  <a:srgbClr val="6310B1"/>
                </a:highlight>
              </a:rPr>
              <a:t>20-21, 2026</a:t>
            </a:r>
            <a:endParaRPr>
              <a:highlight>
                <a:srgbClr val="6310B1"/>
              </a:highlight>
            </a:endParaRPr>
          </a:p>
          <a:p>
            <a:pPr indent="-323850" lvl="0" marL="457200" rtl="0" algn="just">
              <a:spcBef>
                <a:spcPts val="0"/>
              </a:spcBef>
              <a:spcAft>
                <a:spcPts val="0"/>
              </a:spcAft>
              <a:buSzPts val="1500"/>
              <a:buFont typeface="Barlow"/>
              <a:buChar char="●"/>
            </a:pPr>
            <a:r>
              <a:rPr lang="en-US">
                <a:highlight>
                  <a:srgbClr val="6310B1"/>
                </a:highlight>
              </a:rPr>
              <a:t>8-10</a:t>
            </a:r>
            <a:r>
              <a:rPr lang="en-US">
                <a:solidFill>
                  <a:schemeClr val="lt1"/>
                </a:solidFill>
                <a:highlight>
                  <a:srgbClr val="6310B1"/>
                </a:highlight>
              </a:rPr>
              <a:t> talks</a:t>
            </a:r>
            <a:r>
              <a:rPr lang="en-US">
                <a:solidFill>
                  <a:schemeClr val="lt1"/>
                </a:solidFill>
              </a:rPr>
              <a:t> and panel-free discussions that bring industry voices to the audience in engaging ways</a:t>
            </a:r>
            <a:endParaRPr>
              <a:solidFill>
                <a:schemeClr val="lt1"/>
              </a:solidFill>
            </a:endParaRPr>
          </a:p>
          <a:p>
            <a:pPr indent="-323850" lvl="0" marL="457200" rtl="0" algn="just">
              <a:spcBef>
                <a:spcPts val="0"/>
              </a:spcBef>
              <a:spcAft>
                <a:spcPts val="0"/>
              </a:spcAft>
              <a:buSzPts val="1500"/>
              <a:buFont typeface="Barlow"/>
              <a:buChar char="●"/>
            </a:pPr>
            <a:r>
              <a:rPr lang="en-US">
                <a:highlight>
                  <a:srgbClr val="6310B1"/>
                </a:highlight>
              </a:rPr>
              <a:t>5</a:t>
            </a:r>
            <a:r>
              <a:rPr lang="en-US">
                <a:solidFill>
                  <a:schemeClr val="lt1"/>
                </a:solidFill>
                <a:highlight>
                  <a:srgbClr val="6310B1"/>
                </a:highlight>
              </a:rPr>
              <a:t> performances</a:t>
            </a:r>
            <a:r>
              <a:rPr lang="en-US">
                <a:solidFill>
                  <a:schemeClr val="lt1"/>
                </a:solidFill>
              </a:rPr>
              <a:t> blending games with music, storytelling, and art</a:t>
            </a:r>
            <a:endParaRPr>
              <a:solidFill>
                <a:schemeClr val="lt1"/>
              </a:solidFill>
            </a:endParaRPr>
          </a:p>
          <a:p>
            <a:pPr indent="-323850" lvl="0" marL="457200" rtl="0" algn="just">
              <a:spcBef>
                <a:spcPts val="0"/>
              </a:spcBef>
              <a:spcAft>
                <a:spcPts val="0"/>
              </a:spcAft>
              <a:buSzPts val="1500"/>
              <a:buFont typeface="Barlow"/>
              <a:buChar char="●"/>
            </a:pPr>
            <a:r>
              <a:rPr lang="en-US">
                <a:highlight>
                  <a:srgbClr val="6310B1"/>
                </a:highlight>
              </a:rPr>
              <a:t>5-6 activities</a:t>
            </a:r>
            <a:r>
              <a:rPr lang="en-US"/>
              <a:t> for people to engage with</a:t>
            </a:r>
            <a:endParaRPr/>
          </a:p>
          <a:p>
            <a:pPr indent="-323850" lvl="0" marL="457200" rtl="0" algn="just">
              <a:spcBef>
                <a:spcPts val="0"/>
              </a:spcBef>
              <a:spcAft>
                <a:spcPts val="0"/>
              </a:spcAft>
              <a:buSzPts val="1500"/>
              <a:buFont typeface="Barlow"/>
              <a:buChar char="●"/>
            </a:pPr>
            <a:r>
              <a:rPr lang="en-US">
                <a:highlight>
                  <a:srgbClr val="6310B1"/>
                </a:highlight>
              </a:rPr>
              <a:t>2-3 different “spaces”</a:t>
            </a:r>
            <a:r>
              <a:rPr lang="en-US"/>
              <a:t> for community and art</a:t>
            </a:r>
            <a:endParaRPr/>
          </a:p>
          <a:p>
            <a:pPr indent="-323850" lvl="0" marL="457200" rtl="0" algn="just">
              <a:spcBef>
                <a:spcPts val="0"/>
              </a:spcBef>
              <a:spcAft>
                <a:spcPts val="0"/>
              </a:spcAft>
              <a:buSzPts val="1500"/>
              <a:buFont typeface="Barlow"/>
              <a:buChar char="●"/>
            </a:pPr>
            <a:r>
              <a:rPr lang="en-US">
                <a:solidFill>
                  <a:schemeClr val="lt1"/>
                </a:solidFill>
                <a:highlight>
                  <a:srgbClr val="6310B1"/>
                </a:highlight>
              </a:rPr>
              <a:t>Evening networking party</a:t>
            </a:r>
            <a:r>
              <a:rPr lang="en-US">
                <a:solidFill>
                  <a:schemeClr val="lt1"/>
                </a:solidFill>
              </a:rPr>
              <a:t> to connect people in an informal setting</a:t>
            </a:r>
            <a:endParaRPr>
              <a:solidFill>
                <a:schemeClr val="lt1"/>
              </a:solidFill>
            </a:endParaRPr>
          </a:p>
        </p:txBody>
      </p:sp>
      <p:sp>
        <p:nvSpPr>
          <p:cNvPr id="118" name="Google Shape;118;g38a1b9ade34_0_0"/>
          <p:cNvSpPr txBox="1"/>
          <p:nvPr/>
        </p:nvSpPr>
        <p:spPr>
          <a:xfrm>
            <a:off x="2076900" y="850150"/>
            <a:ext cx="4990200" cy="415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i="1" lang="en-US" sz="1500">
                <a:solidFill>
                  <a:schemeClr val="lt1"/>
                </a:solidFill>
                <a:latin typeface="Barlow"/>
                <a:ea typeface="Barlow"/>
                <a:cs typeface="Barlow"/>
                <a:sym typeface="Barlow"/>
              </a:rPr>
              <a:t>An ambitious two-day event with a curated theme each year</a:t>
            </a:r>
            <a:endParaRPr i="1" sz="1500">
              <a:solidFill>
                <a:schemeClr val="lt1"/>
              </a:solidFill>
              <a:latin typeface="Barlow"/>
              <a:ea typeface="Barlow"/>
              <a:cs typeface="Barlow"/>
              <a:sym typeface="Barlow"/>
            </a:endParaRPr>
          </a:p>
        </p:txBody>
      </p:sp>
      <p:pic>
        <p:nvPicPr>
          <p:cNvPr id="119" name="Google Shape;119;g38a1b9ade34_0_0" title="TNL_RED_RISING_SUN_WEB.jpg"/>
          <p:cNvPicPr preferRelativeResize="0"/>
          <p:nvPr/>
        </p:nvPicPr>
        <p:blipFill rotWithShape="1">
          <a:blip r:embed="rId4">
            <a:alphaModFix/>
          </a:blip>
          <a:srcRect b="0" l="12281" r="12281" t="0"/>
          <a:stretch/>
        </p:blipFill>
        <p:spPr>
          <a:xfrm>
            <a:off x="6381150" y="1415950"/>
            <a:ext cx="2582102" cy="3422752"/>
          </a:xfrm>
          <a:prstGeom prst="rect">
            <a:avLst/>
          </a:prstGeom>
          <a:noFill/>
          <a:ln cap="flat" cmpd="sng" w="19050">
            <a:solidFill>
              <a:srgbClr val="EC008C"/>
            </a:solidFill>
            <a:prstDash val="solid"/>
            <a:round/>
            <a:headEnd len="sm" w="sm" type="none"/>
            <a:tailEnd len="sm" w="sm" type="none"/>
          </a:ln>
        </p:spPr>
      </p:pic>
      <p:pic>
        <p:nvPicPr>
          <p:cNvPr id="120" name="Google Shape;120;g38a1b9ade34_0_0" title="1200px-000254644_l.jpg"/>
          <p:cNvPicPr preferRelativeResize="0"/>
          <p:nvPr/>
        </p:nvPicPr>
        <p:blipFill rotWithShape="1">
          <a:blip r:embed="rId5">
            <a:alphaModFix/>
          </a:blip>
          <a:srcRect b="2481" l="0" r="0" t="2481"/>
          <a:stretch/>
        </p:blipFill>
        <p:spPr>
          <a:xfrm>
            <a:off x="3879144" y="3257533"/>
            <a:ext cx="2695500" cy="1750575"/>
          </a:xfrm>
          <a:prstGeom prst="rect">
            <a:avLst/>
          </a:prstGeom>
          <a:noFill/>
          <a:ln cap="flat" cmpd="sng" w="19050">
            <a:solidFill>
              <a:srgbClr val="EC008C"/>
            </a:solidFill>
            <a:prstDash val="solid"/>
            <a:round/>
            <a:headEnd len="sm" w="sm" type="none"/>
            <a:tailEnd len="sm" w="sm" type="none"/>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OUR VISION</a:t>
            </a:r>
            <a:endParaRPr>
              <a:solidFill>
                <a:srgbClr val="99F7DD"/>
              </a:solidFill>
              <a:latin typeface="Barlow"/>
              <a:ea typeface="Barlow"/>
              <a:cs typeface="Barlow"/>
              <a:sym typeface="Barlow"/>
            </a:endParaRPr>
          </a:p>
        </p:txBody>
      </p:sp>
      <p:sp>
        <p:nvSpPr>
          <p:cNvPr id="126" name="Google Shape;126;p4"/>
          <p:cNvSpPr txBox="1"/>
          <p:nvPr>
            <p:ph idx="1" type="body"/>
          </p:nvPr>
        </p:nvSpPr>
        <p:spPr>
          <a:xfrm>
            <a:off x="1944600" y="1146600"/>
            <a:ext cx="5254800" cy="33945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just">
              <a:lnSpc>
                <a:spcPct val="115000"/>
              </a:lnSpc>
              <a:spcBef>
                <a:spcPts val="1200"/>
              </a:spcBef>
              <a:spcAft>
                <a:spcPts val="0"/>
              </a:spcAft>
              <a:buSzPct val="163636"/>
              <a:buNone/>
            </a:pPr>
            <a:r>
              <a:rPr b="1" lang="en-US" sz="1100"/>
              <a:t>Flux </a:t>
            </a:r>
            <a:r>
              <a:rPr b="1" lang="en-US" sz="1100">
                <a:latin typeface="Barlow"/>
                <a:ea typeface="Barlow"/>
                <a:cs typeface="Barlow"/>
                <a:sym typeface="Barlow"/>
              </a:rPr>
              <a:t>is built to grow into one of Northern Europe’s most exciting gaming culture events – a meeting point for thousands of players, creators, and industry leaders from across the world.</a:t>
            </a:r>
            <a:endParaRPr b="1" sz="1100">
              <a:latin typeface="Barlow"/>
              <a:ea typeface="Barlow"/>
              <a:cs typeface="Barlow"/>
              <a:sym typeface="Barlow"/>
            </a:endParaRPr>
          </a:p>
          <a:p>
            <a:pPr indent="0" lvl="0" marL="0" rtl="0" algn="just">
              <a:lnSpc>
                <a:spcPct val="115000"/>
              </a:lnSpc>
              <a:spcBef>
                <a:spcPts val="1200"/>
              </a:spcBef>
              <a:spcAft>
                <a:spcPts val="0"/>
              </a:spcAft>
              <a:buSzPct val="163636"/>
              <a:buNone/>
            </a:pPr>
            <a:r>
              <a:rPr lang="en-US" sz="1100">
                <a:latin typeface="Barlow"/>
                <a:ea typeface="Barlow"/>
                <a:cs typeface="Barlow"/>
                <a:sym typeface="Barlow"/>
              </a:rPr>
              <a:t>Starting in 2026 as a curated two-day experience in Aarhus, our ambition is to scale up in the coming years to attract </a:t>
            </a:r>
            <a:r>
              <a:rPr b="1" lang="en-US" sz="1100">
                <a:latin typeface="Barlow"/>
                <a:ea typeface="Barlow"/>
                <a:cs typeface="Barlow"/>
                <a:sym typeface="Barlow"/>
              </a:rPr>
              <a:t>tens of thousands of visitors</a:t>
            </a:r>
            <a:r>
              <a:rPr lang="en-US" sz="1100">
                <a:latin typeface="Barlow"/>
                <a:ea typeface="Barlow"/>
                <a:cs typeface="Barlow"/>
                <a:sym typeface="Barlow"/>
              </a:rPr>
              <a:t>, while keeping the heart of the event the same: inspiring talks, unique live experiences, and the kind of encounters that make people return year after year.</a:t>
            </a:r>
            <a:endParaRPr sz="1100">
              <a:latin typeface="Barlow"/>
              <a:ea typeface="Barlow"/>
              <a:cs typeface="Barlow"/>
              <a:sym typeface="Barlow"/>
            </a:endParaRPr>
          </a:p>
          <a:p>
            <a:pPr indent="0" lvl="0" marL="0" rtl="0" algn="just">
              <a:lnSpc>
                <a:spcPct val="115000"/>
              </a:lnSpc>
              <a:spcBef>
                <a:spcPts val="1200"/>
              </a:spcBef>
              <a:spcAft>
                <a:spcPts val="0"/>
              </a:spcAft>
              <a:buSzPct val="163636"/>
              <a:buNone/>
            </a:pPr>
            <a:r>
              <a:rPr lang="en-US" sz="1100">
                <a:latin typeface="Barlow"/>
                <a:ea typeface="Barlow"/>
                <a:cs typeface="Barlow"/>
                <a:sym typeface="Barlow"/>
              </a:rPr>
              <a:t>As a non-profit event, </a:t>
            </a:r>
            <a:r>
              <a:rPr lang="en-US" sz="1100"/>
              <a:t>FLUX </a:t>
            </a:r>
            <a:r>
              <a:rPr lang="en-US" sz="1100">
                <a:latin typeface="Barlow"/>
                <a:ea typeface="Barlow"/>
                <a:cs typeface="Barlow"/>
                <a:sym typeface="Barlow"/>
              </a:rPr>
              <a:t>is driven by a mission to nurture new talent and help emerging creators find their place in the industry. We want to give both aspiring and established voices a stage, creating opportunities for learning, collaboration, and growth.</a:t>
            </a:r>
            <a:endParaRPr sz="1100">
              <a:latin typeface="Barlow"/>
              <a:ea typeface="Barlow"/>
              <a:cs typeface="Barlow"/>
              <a:sym typeface="Barlow"/>
            </a:endParaRPr>
          </a:p>
          <a:p>
            <a:pPr indent="0" lvl="0" marL="0" rtl="0" algn="just">
              <a:lnSpc>
                <a:spcPct val="115000"/>
              </a:lnSpc>
              <a:spcBef>
                <a:spcPts val="1200"/>
              </a:spcBef>
              <a:spcAft>
                <a:spcPts val="0"/>
              </a:spcAft>
              <a:buSzPct val="163636"/>
              <a:buNone/>
            </a:pPr>
            <a:r>
              <a:rPr lang="en-US" sz="1100">
                <a:latin typeface="Barlow"/>
                <a:ea typeface="Barlow"/>
                <a:cs typeface="Barlow"/>
                <a:sym typeface="Barlow"/>
              </a:rPr>
              <a:t>We believe that games are more than entertainment – they are art, culture, and a global language. </a:t>
            </a:r>
            <a:r>
              <a:rPr lang="en-US" sz="1100"/>
              <a:t>Flux</a:t>
            </a:r>
            <a:r>
              <a:rPr lang="en-US" sz="1100">
                <a:latin typeface="Barlow"/>
                <a:ea typeface="Barlow"/>
                <a:cs typeface="Barlow"/>
                <a:sym typeface="Barlow"/>
              </a:rPr>
              <a:t> will be the place where that belief comes to life, year after year.</a:t>
            </a:r>
            <a:endParaRPr sz="1100">
              <a:latin typeface="Barlow"/>
              <a:ea typeface="Barlow"/>
              <a:cs typeface="Barlow"/>
              <a:sym typeface="Barlow"/>
            </a:endParaRPr>
          </a:p>
          <a:p>
            <a:pPr indent="0" lvl="0" marL="0" rtl="0" algn="just">
              <a:lnSpc>
                <a:spcPct val="100000"/>
              </a:lnSpc>
              <a:spcBef>
                <a:spcPts val="1200"/>
              </a:spcBef>
              <a:spcAft>
                <a:spcPts val="0"/>
              </a:spcAft>
              <a:buNone/>
            </a:pPr>
            <a:r>
              <a:rPr lang="en-US" sz="1100"/>
              <a:t>Flux</a:t>
            </a:r>
            <a:r>
              <a:rPr lang="en-US" sz="1100">
                <a:latin typeface="Barlow"/>
                <a:ea typeface="Barlow"/>
                <a:cs typeface="Barlow"/>
                <a:sym typeface="Barlow"/>
              </a:rPr>
              <a:t> aims to place games firmly within the cultural landscape of Aarhus, making the city a hub for creativity and game innovation.</a:t>
            </a:r>
            <a:endParaRPr sz="1100">
              <a:latin typeface="Barlow"/>
              <a:ea typeface="Barlow"/>
              <a:cs typeface="Barlow"/>
              <a:sym typeface="Barlow"/>
            </a:endParaRPr>
          </a:p>
          <a:p>
            <a:pPr indent="-254000" lvl="0" marL="342900" rtl="0" algn="just">
              <a:lnSpc>
                <a:spcPct val="100000"/>
              </a:lnSpc>
              <a:spcBef>
                <a:spcPts val="280"/>
              </a:spcBef>
              <a:spcAft>
                <a:spcPts val="0"/>
              </a:spcAft>
              <a:buClr>
                <a:schemeClr val="dk1"/>
              </a:buClr>
              <a:buSzPct val="127272"/>
              <a:buNone/>
            </a:pPr>
            <a:r>
              <a:t/>
            </a:r>
            <a:endParaRPr sz="1100">
              <a:latin typeface="Barlow"/>
              <a:ea typeface="Barlow"/>
              <a:cs typeface="Barlow"/>
              <a:sym typeface="Barlow"/>
            </a:endParaRPr>
          </a:p>
          <a:p>
            <a:pPr indent="0" lvl="0" marL="0" rtl="0" algn="just">
              <a:lnSpc>
                <a:spcPct val="100000"/>
              </a:lnSpc>
              <a:spcBef>
                <a:spcPts val="280"/>
              </a:spcBef>
              <a:spcAft>
                <a:spcPts val="0"/>
              </a:spcAft>
              <a:buNone/>
            </a:pPr>
            <a:r>
              <a:rPr lang="en-US" sz="1100">
                <a:latin typeface="Barlow"/>
                <a:ea typeface="Barlow"/>
                <a:cs typeface="Barlow"/>
                <a:sym typeface="Barlow"/>
              </a:rPr>
              <a:t>We want to build a format that can stand alongside international events like EGX (London) and AMAZE. (Berlin), but with a distinctly West Danish identity.</a:t>
            </a:r>
            <a:endParaRPr sz="1100">
              <a:latin typeface="Barlow"/>
              <a:ea typeface="Barlow"/>
              <a:cs typeface="Barlow"/>
              <a:sym typeface="Barlow"/>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AUDIENCE &amp; GOALS</a:t>
            </a:r>
            <a:endParaRPr>
              <a:solidFill>
                <a:srgbClr val="99F7DD"/>
              </a:solidFill>
              <a:latin typeface="Barlow"/>
              <a:ea typeface="Barlow"/>
              <a:cs typeface="Barlow"/>
              <a:sym typeface="Barlow"/>
            </a:endParaRPr>
          </a:p>
        </p:txBody>
      </p:sp>
      <p:sp>
        <p:nvSpPr>
          <p:cNvPr id="132" name="Google Shape;132;p5"/>
          <p:cNvSpPr txBox="1"/>
          <p:nvPr>
            <p:ph idx="1" type="body"/>
          </p:nvPr>
        </p:nvSpPr>
        <p:spPr>
          <a:xfrm>
            <a:off x="1575300" y="1139900"/>
            <a:ext cx="5993400" cy="3394500"/>
          </a:xfrm>
          <a:prstGeom prst="rect">
            <a:avLst/>
          </a:prstGeom>
          <a:noFill/>
          <a:ln>
            <a:noFill/>
          </a:ln>
        </p:spPr>
        <p:txBody>
          <a:bodyPr anchorCtr="0" anchor="t" bIns="45700" lIns="91425" spcFirstLastPara="1" rIns="91425" wrap="square" tIns="45700">
            <a:normAutofit fontScale="62500"/>
          </a:bodyPr>
          <a:lstStyle/>
          <a:p>
            <a:pPr indent="-300037" lvl="0" marL="457200" rtl="0" algn="l">
              <a:lnSpc>
                <a:spcPct val="150000"/>
              </a:lnSpc>
              <a:spcBef>
                <a:spcPts val="0"/>
              </a:spcBef>
              <a:spcAft>
                <a:spcPts val="0"/>
              </a:spcAft>
              <a:buClr>
                <a:srgbClr val="99F7DD"/>
              </a:buClr>
              <a:buSzPct val="100000"/>
              <a:buFont typeface="Barlow"/>
              <a:buChar char="●"/>
            </a:pPr>
            <a:r>
              <a:rPr lang="en-US" sz="1800">
                <a:solidFill>
                  <a:srgbClr val="99F7DD"/>
                </a:solidFill>
                <a:latin typeface="Barlow"/>
                <a:ea typeface="Barlow"/>
                <a:cs typeface="Barlow"/>
                <a:sym typeface="Barlow"/>
              </a:rPr>
              <a:t>Year 1 target:</a:t>
            </a:r>
            <a:r>
              <a:rPr lang="en-US" sz="1800">
                <a:latin typeface="Barlow"/>
                <a:ea typeface="Barlow"/>
                <a:cs typeface="Barlow"/>
                <a:sym typeface="Barlow"/>
              </a:rPr>
              <a:t> 2000 attendees</a:t>
            </a:r>
            <a:endParaRPr sz="1800">
              <a:latin typeface="Barlow"/>
              <a:ea typeface="Barlow"/>
              <a:cs typeface="Barlow"/>
              <a:sym typeface="Barlow"/>
            </a:endParaRPr>
          </a:p>
          <a:p>
            <a:pPr indent="-300037" lvl="0" marL="457200" rtl="0" algn="l">
              <a:lnSpc>
                <a:spcPct val="150000"/>
              </a:lnSpc>
              <a:spcBef>
                <a:spcPts val="0"/>
              </a:spcBef>
              <a:spcAft>
                <a:spcPts val="0"/>
              </a:spcAft>
              <a:buClr>
                <a:srgbClr val="99F7DD"/>
              </a:buClr>
              <a:buSzPct val="100000"/>
              <a:buFont typeface="Barlow"/>
              <a:buChar char="●"/>
            </a:pPr>
            <a:r>
              <a:rPr lang="en-US" sz="1800">
                <a:solidFill>
                  <a:srgbClr val="99F7DD"/>
                </a:solidFill>
                <a:latin typeface="Barlow"/>
                <a:ea typeface="Barlow"/>
                <a:cs typeface="Barlow"/>
                <a:sym typeface="Barlow"/>
              </a:rPr>
              <a:t>Audience groups: </a:t>
            </a:r>
            <a:endParaRPr sz="1800">
              <a:solidFill>
                <a:srgbClr val="99F7DD"/>
              </a:solidFill>
              <a:latin typeface="Barlow"/>
              <a:ea typeface="Barlow"/>
              <a:cs typeface="Barlow"/>
              <a:sym typeface="Barlow"/>
            </a:endParaRPr>
          </a:p>
          <a:p>
            <a:pPr indent="-300037" lvl="1" marL="914400" rtl="0" algn="l">
              <a:lnSpc>
                <a:spcPct val="150000"/>
              </a:lnSpc>
              <a:spcBef>
                <a:spcPts val="0"/>
              </a:spcBef>
              <a:spcAft>
                <a:spcPts val="0"/>
              </a:spcAft>
              <a:buClr>
                <a:srgbClr val="99F7DD"/>
              </a:buClr>
              <a:buSzPct val="100000"/>
              <a:buFont typeface="Barlow"/>
              <a:buChar char="○"/>
            </a:pPr>
            <a:r>
              <a:rPr lang="en-US" sz="1800">
                <a:latin typeface="Barlow"/>
                <a:ea typeface="Barlow"/>
                <a:cs typeface="Barlow"/>
                <a:sym typeface="Barlow"/>
              </a:rPr>
              <a:t>Developer/Creators: learning, networking, creating, feedback and recognition</a:t>
            </a:r>
            <a:endParaRPr sz="1800">
              <a:latin typeface="Barlow"/>
              <a:ea typeface="Barlow"/>
              <a:cs typeface="Barlow"/>
              <a:sym typeface="Barlow"/>
            </a:endParaRPr>
          </a:p>
          <a:p>
            <a:pPr indent="-300037" lvl="1" marL="914400" rtl="0" algn="l">
              <a:lnSpc>
                <a:spcPct val="150000"/>
              </a:lnSpc>
              <a:spcBef>
                <a:spcPts val="0"/>
              </a:spcBef>
              <a:spcAft>
                <a:spcPts val="0"/>
              </a:spcAft>
              <a:buClr>
                <a:srgbClr val="99F7DD"/>
              </a:buClr>
              <a:buSzPct val="100000"/>
              <a:buFont typeface="Barlow"/>
              <a:buChar char="○"/>
            </a:pPr>
            <a:r>
              <a:rPr lang="en-US" sz="1800">
                <a:latin typeface="Barlow"/>
                <a:ea typeface="Barlow"/>
                <a:cs typeface="Barlow"/>
                <a:sym typeface="Barlow"/>
              </a:rPr>
              <a:t>Public/players: new immersive experiences, culture (nerdiness), inspiration</a:t>
            </a:r>
            <a:endParaRPr sz="1800">
              <a:latin typeface="Barlow"/>
              <a:ea typeface="Barlow"/>
              <a:cs typeface="Barlow"/>
              <a:sym typeface="Barlow"/>
            </a:endParaRPr>
          </a:p>
          <a:p>
            <a:pPr indent="-300037" lvl="1" marL="914400" rtl="0" algn="l">
              <a:lnSpc>
                <a:spcPct val="150000"/>
              </a:lnSpc>
              <a:spcBef>
                <a:spcPts val="0"/>
              </a:spcBef>
              <a:spcAft>
                <a:spcPts val="0"/>
              </a:spcAft>
              <a:buClr>
                <a:srgbClr val="99F7DD"/>
              </a:buClr>
              <a:buSzPct val="100000"/>
              <a:buFont typeface="Barlow"/>
              <a:buChar char="○"/>
            </a:pPr>
            <a:r>
              <a:rPr lang="en-US" sz="1800">
                <a:latin typeface="Barlow"/>
                <a:ea typeface="Barlow"/>
                <a:cs typeface="Barlow"/>
                <a:sym typeface="Barlow"/>
              </a:rPr>
              <a:t>Media: stories on thought leadership, Denmark as a game nation and as a innovation/design frontrunner </a:t>
            </a:r>
            <a:endParaRPr sz="1800">
              <a:latin typeface="Barlow"/>
              <a:ea typeface="Barlow"/>
              <a:cs typeface="Barlow"/>
              <a:sym typeface="Barlow"/>
            </a:endParaRPr>
          </a:p>
          <a:p>
            <a:pPr indent="-300037" lvl="0" marL="457200" rtl="0" algn="l">
              <a:lnSpc>
                <a:spcPct val="150000"/>
              </a:lnSpc>
              <a:spcBef>
                <a:spcPts val="0"/>
              </a:spcBef>
              <a:spcAft>
                <a:spcPts val="0"/>
              </a:spcAft>
              <a:buClr>
                <a:srgbClr val="99F7DD"/>
              </a:buClr>
              <a:buSzPct val="100000"/>
              <a:buFont typeface="Barlow"/>
              <a:buChar char="●"/>
            </a:pPr>
            <a:r>
              <a:rPr lang="en-US" sz="1800">
                <a:solidFill>
                  <a:srgbClr val="99F7DD"/>
                </a:solidFill>
                <a:latin typeface="Barlow"/>
                <a:ea typeface="Barlow"/>
                <a:cs typeface="Barlow"/>
                <a:sym typeface="Barlow"/>
              </a:rPr>
              <a:t>Target age group</a:t>
            </a:r>
            <a:r>
              <a:rPr lang="en-US" sz="1800">
                <a:solidFill>
                  <a:srgbClr val="99F7DD"/>
                </a:solidFill>
                <a:latin typeface="Barlow"/>
                <a:ea typeface="Barlow"/>
                <a:cs typeface="Barlow"/>
                <a:sym typeface="Barlow"/>
              </a:rPr>
              <a:t>: </a:t>
            </a:r>
            <a:r>
              <a:rPr lang="en-US" sz="1800">
                <a:latin typeface="Barlow"/>
                <a:ea typeface="Barlow"/>
                <a:cs typeface="Barlow"/>
                <a:sym typeface="Barlow"/>
              </a:rPr>
              <a:t>18–45+</a:t>
            </a:r>
            <a:endParaRPr sz="1800">
              <a:latin typeface="Barlow"/>
              <a:ea typeface="Barlow"/>
              <a:cs typeface="Barlow"/>
              <a:sym typeface="Barlow"/>
            </a:endParaRPr>
          </a:p>
          <a:p>
            <a:pPr indent="-300037" lvl="0" marL="457200" rtl="0" algn="l">
              <a:lnSpc>
                <a:spcPct val="150000"/>
              </a:lnSpc>
              <a:spcBef>
                <a:spcPts val="0"/>
              </a:spcBef>
              <a:spcAft>
                <a:spcPts val="0"/>
              </a:spcAft>
              <a:buClr>
                <a:srgbClr val="99F7DD"/>
              </a:buClr>
              <a:buSzPct val="100000"/>
              <a:buFont typeface="Barlow"/>
              <a:buChar char="●"/>
            </a:pPr>
            <a:r>
              <a:rPr lang="en-US" sz="1800">
                <a:solidFill>
                  <a:srgbClr val="99F7DD"/>
                </a:solidFill>
                <a:latin typeface="Barlow"/>
                <a:ea typeface="Barlow"/>
                <a:cs typeface="Barlow"/>
                <a:sym typeface="Barlow"/>
              </a:rPr>
              <a:t>Goals: </a:t>
            </a:r>
            <a:endParaRPr sz="1800">
              <a:solidFill>
                <a:srgbClr val="99F7DD"/>
              </a:solidFill>
              <a:latin typeface="Barlow"/>
              <a:ea typeface="Barlow"/>
              <a:cs typeface="Barlow"/>
              <a:sym typeface="Barlow"/>
            </a:endParaRPr>
          </a:p>
          <a:p>
            <a:pPr indent="-300037" lvl="1" marL="914400" rtl="0" algn="l">
              <a:lnSpc>
                <a:spcPct val="150000"/>
              </a:lnSpc>
              <a:spcBef>
                <a:spcPts val="0"/>
              </a:spcBef>
              <a:spcAft>
                <a:spcPts val="0"/>
              </a:spcAft>
              <a:buClr>
                <a:srgbClr val="99F7DD"/>
              </a:buClr>
              <a:buSzPct val="100000"/>
              <a:buFont typeface="Barlow"/>
              <a:buChar char="○"/>
            </a:pPr>
            <a:r>
              <a:rPr lang="en-US" sz="1800">
                <a:latin typeface="Barlow"/>
                <a:ea typeface="Barlow"/>
                <a:cs typeface="Barlow"/>
                <a:sym typeface="Barlow"/>
              </a:rPr>
              <a:t>Create a memorable, unique experience worth traveling for. Think EGX or SXSW for games, in Aarhus. </a:t>
            </a:r>
            <a:endParaRPr sz="1800">
              <a:latin typeface="Barlow"/>
              <a:ea typeface="Barlow"/>
              <a:cs typeface="Barlow"/>
              <a:sym typeface="Barlow"/>
            </a:endParaRPr>
          </a:p>
          <a:p>
            <a:pPr indent="-300037" lvl="1" marL="914400" rtl="0" algn="l">
              <a:lnSpc>
                <a:spcPct val="150000"/>
              </a:lnSpc>
              <a:spcBef>
                <a:spcPts val="0"/>
              </a:spcBef>
              <a:spcAft>
                <a:spcPts val="0"/>
              </a:spcAft>
              <a:buClr>
                <a:srgbClr val="99F7DD"/>
              </a:buClr>
              <a:buSzPct val="100000"/>
              <a:buFont typeface="Barlow"/>
              <a:buChar char="○"/>
            </a:pPr>
            <a:r>
              <a:rPr lang="en-US" sz="1800">
                <a:latin typeface="Barlow"/>
                <a:ea typeface="Barlow"/>
                <a:cs typeface="Barlow"/>
                <a:sym typeface="Barlow"/>
              </a:rPr>
              <a:t>Moving away from traditional panels and more towards new, intersectional experiences. </a:t>
            </a:r>
            <a:endParaRPr sz="1800">
              <a:latin typeface="Barlow"/>
              <a:ea typeface="Barlow"/>
              <a:cs typeface="Barlow"/>
              <a:sym typeface="Barlow"/>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rgbClr val="99F7DD"/>
                </a:solidFill>
                <a:latin typeface="Barlow"/>
                <a:ea typeface="Barlow"/>
                <a:cs typeface="Barlow"/>
                <a:sym typeface="Barlow"/>
              </a:rPr>
              <a:t>WHY AARHUS?</a:t>
            </a:r>
            <a:endParaRPr>
              <a:solidFill>
                <a:srgbClr val="99F7DD"/>
              </a:solidFill>
              <a:latin typeface="Barlow"/>
              <a:ea typeface="Barlow"/>
              <a:cs typeface="Barlow"/>
              <a:sym typeface="Barlow"/>
            </a:endParaRPr>
          </a:p>
        </p:txBody>
      </p:sp>
      <p:sp>
        <p:nvSpPr>
          <p:cNvPr id="138" name="Google Shape;138;p6"/>
          <p:cNvSpPr txBox="1"/>
          <p:nvPr>
            <p:ph idx="1" type="body"/>
          </p:nvPr>
        </p:nvSpPr>
        <p:spPr>
          <a:xfrm>
            <a:off x="457200" y="1314400"/>
            <a:ext cx="8325000" cy="2997000"/>
          </a:xfrm>
          <a:prstGeom prst="rect">
            <a:avLst/>
          </a:prstGeom>
          <a:noFill/>
          <a:ln>
            <a:noFill/>
          </a:ln>
        </p:spPr>
        <p:txBody>
          <a:bodyPr anchorCtr="0" anchor="t" bIns="45700" lIns="91425" spcFirstLastPara="1" rIns="91425" wrap="square" tIns="45700">
            <a:normAutofit fontScale="55000" lnSpcReduction="10000"/>
          </a:bodyPr>
          <a:lstStyle/>
          <a:p>
            <a:pPr indent="0" lvl="0" marL="0" rtl="0" algn="just">
              <a:lnSpc>
                <a:spcPct val="115000"/>
              </a:lnSpc>
              <a:spcBef>
                <a:spcPts val="1200"/>
              </a:spcBef>
              <a:spcAft>
                <a:spcPts val="0"/>
              </a:spcAft>
              <a:buClr>
                <a:schemeClr val="dk1"/>
              </a:buClr>
              <a:buSzPct val="52380"/>
              <a:buFont typeface="Arial"/>
              <a:buNone/>
            </a:pPr>
            <a:r>
              <a:rPr b="1" lang="en-US" sz="2100">
                <a:solidFill>
                  <a:srgbClr val="6310B1"/>
                </a:solidFill>
                <a:highlight>
                  <a:srgbClr val="06E666"/>
                </a:highlight>
                <a:latin typeface="Barlow"/>
                <a:ea typeface="Barlow"/>
                <a:cs typeface="Barlow"/>
                <a:sym typeface="Barlow"/>
              </a:rPr>
              <a:t>Aarhus is the perfect place for a festival that bridges games, art, and culture.</a:t>
            </a:r>
            <a:r>
              <a:rPr b="1" lang="en-US" sz="2100">
                <a:latin typeface="Barlow"/>
                <a:ea typeface="Barlow"/>
                <a:cs typeface="Barlow"/>
                <a:sym typeface="Barlow"/>
              </a:rPr>
              <a:t> </a:t>
            </a:r>
            <a:r>
              <a:rPr lang="en-US" sz="2100">
                <a:latin typeface="Barlow"/>
                <a:ea typeface="Barlow"/>
                <a:cs typeface="Barlow"/>
                <a:sym typeface="Barlow"/>
              </a:rPr>
              <a:t>It presents an experimental creative scene within a environment of design and technology, and invites the audience to explore both established and grassroot initiatives. From institutions like ARoS Art Museum and Godsbanen to independent studios, collectives, and universities, Aarhus thrives on collaboration across disciplines. Its legacy as European Capital of Culture in 2017 has cultivated a lasting spirit of openness, design thinking, and cultural innovation, and is therefore an ideal foundation for a festival that integrates curiosity, reflection, and play into its DNA.</a:t>
            </a:r>
            <a:endParaRPr sz="2100">
              <a:latin typeface="Barlow"/>
              <a:ea typeface="Barlow"/>
              <a:cs typeface="Barlow"/>
              <a:sym typeface="Barlow"/>
            </a:endParaRPr>
          </a:p>
          <a:p>
            <a:pPr indent="0" lvl="0" marL="0" rtl="0" algn="just">
              <a:lnSpc>
                <a:spcPct val="115000"/>
              </a:lnSpc>
              <a:spcBef>
                <a:spcPts val="1200"/>
              </a:spcBef>
              <a:spcAft>
                <a:spcPts val="0"/>
              </a:spcAft>
              <a:buClr>
                <a:schemeClr val="dk1"/>
              </a:buClr>
              <a:buSzPct val="52380"/>
              <a:buFont typeface="Arial"/>
              <a:buNone/>
            </a:pPr>
            <a:r>
              <a:rPr lang="en-US" sz="2100">
                <a:latin typeface="Barlow"/>
                <a:ea typeface="Barlow"/>
                <a:cs typeface="Barlow"/>
                <a:sym typeface="Barlow"/>
              </a:rPr>
              <a:t>Aarhus is home to several strong game studios like Funday Games, Fair Games, and Kong Orange, and provides a solid foundation for new talent from DADIU and Dania through its ecosystem structures like Game Hub and Ideas Lab. By building an alternative festival like Game Punch, we use the city’s already existing cultural dynamics to grow sustained interest in game development and the communities of practice that thrive alongside it. </a:t>
            </a:r>
            <a:endParaRPr sz="2100">
              <a:latin typeface="Barlow"/>
              <a:ea typeface="Barlow"/>
              <a:cs typeface="Barlow"/>
              <a:sym typeface="Barlow"/>
            </a:endParaRPr>
          </a:p>
          <a:p>
            <a:pPr indent="0" lvl="0" marL="0" rtl="0" algn="l">
              <a:lnSpc>
                <a:spcPct val="150000"/>
              </a:lnSpc>
              <a:spcBef>
                <a:spcPts val="1200"/>
              </a:spcBef>
              <a:spcAft>
                <a:spcPts val="0"/>
              </a:spcAft>
              <a:buNone/>
            </a:pPr>
            <a:r>
              <a:t/>
            </a:r>
            <a:endParaRPr sz="2100">
              <a:latin typeface="Barlow"/>
              <a:ea typeface="Barlow"/>
              <a:cs typeface="Barlow"/>
              <a:sym typeface="Barlow"/>
            </a:endParaRPr>
          </a:p>
          <a:p>
            <a:pPr indent="0" lvl="0" marL="0" rtl="0" algn="l">
              <a:lnSpc>
                <a:spcPct val="150000"/>
              </a:lnSpc>
              <a:spcBef>
                <a:spcPts val="0"/>
              </a:spcBef>
              <a:spcAft>
                <a:spcPts val="0"/>
              </a:spcAft>
              <a:buSzPct val="85714"/>
              <a:buNone/>
            </a:pPr>
            <a:r>
              <a:t/>
            </a:r>
            <a:endParaRPr sz="2100"/>
          </a:p>
          <a:p>
            <a:pPr indent="0" lvl="0" marL="0" rtl="0" algn="l">
              <a:lnSpc>
                <a:spcPct val="150000"/>
              </a:lnSpc>
              <a:spcBef>
                <a:spcPts val="280"/>
              </a:spcBef>
              <a:spcAft>
                <a:spcPts val="0"/>
              </a:spcAft>
              <a:buNone/>
            </a:pPr>
            <a:r>
              <a:t/>
            </a:r>
            <a:endParaRPr sz="21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36cc98c2b4d_0_0"/>
          <p:cNvSpPr txBox="1"/>
          <p:nvPr>
            <p:ph type="title"/>
          </p:nvPr>
        </p:nvSpPr>
        <p:spPr>
          <a:xfrm>
            <a:off x="457200" y="205978"/>
            <a:ext cx="8229600" cy="8574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solidFill>
                  <a:srgbClr val="99F7DD"/>
                </a:solidFill>
              </a:rPr>
              <a:t>THE TALKS AND ACTIVITIES</a:t>
            </a:r>
            <a:endParaRPr>
              <a:solidFill>
                <a:srgbClr val="99F7DD"/>
              </a:solidFill>
            </a:endParaRPr>
          </a:p>
        </p:txBody>
      </p:sp>
      <p:sp>
        <p:nvSpPr>
          <p:cNvPr id="144" name="Google Shape;144;g36cc98c2b4d_0_0"/>
          <p:cNvSpPr txBox="1"/>
          <p:nvPr>
            <p:ph idx="1" type="body"/>
          </p:nvPr>
        </p:nvSpPr>
        <p:spPr>
          <a:xfrm>
            <a:off x="992125" y="1200150"/>
            <a:ext cx="3319200" cy="3394500"/>
          </a:xfrm>
          <a:prstGeom prst="rect">
            <a:avLst/>
          </a:prstGeom>
        </p:spPr>
        <p:txBody>
          <a:bodyPr anchorCtr="0" anchor="t" bIns="45700" lIns="91425" spcFirstLastPara="1" rIns="91425" wrap="square" tIns="45700">
            <a:noAutofit/>
          </a:bodyPr>
          <a:lstStyle/>
          <a:p>
            <a:pPr indent="0" lvl="0" marL="0" rtl="0" algn="just">
              <a:spcBef>
                <a:spcPts val="0"/>
              </a:spcBef>
              <a:spcAft>
                <a:spcPts val="0"/>
              </a:spcAft>
              <a:buNone/>
            </a:pPr>
            <a:r>
              <a:rPr b="1" lang="en-US"/>
              <a:t>Flux </a:t>
            </a:r>
            <a:r>
              <a:rPr b="1" lang="en-US" sz="1400">
                <a:latin typeface="Barlow"/>
                <a:ea typeface="Barlow"/>
                <a:cs typeface="Barlow"/>
                <a:sym typeface="Barlow"/>
              </a:rPr>
              <a:t>does not want to simply be another festival with talks and panels. We’re here to explore, challenge, and surprise — to push boundaries and celebrate games in all their diverse, unexpected forms.</a:t>
            </a:r>
            <a:endParaRPr b="1" sz="1400">
              <a:latin typeface="Barlow"/>
              <a:ea typeface="Barlow"/>
              <a:cs typeface="Barlow"/>
              <a:sym typeface="Barlow"/>
            </a:endParaRPr>
          </a:p>
          <a:p>
            <a:pPr indent="0" lvl="0" marL="0" rtl="0" algn="just">
              <a:spcBef>
                <a:spcPts val="0"/>
              </a:spcBef>
              <a:spcAft>
                <a:spcPts val="0"/>
              </a:spcAft>
              <a:buNone/>
            </a:pPr>
            <a:r>
              <a:t/>
            </a:r>
            <a:endParaRPr b="1" sz="1400">
              <a:latin typeface="Barlow"/>
              <a:ea typeface="Barlow"/>
              <a:cs typeface="Barlow"/>
              <a:sym typeface="Barlow"/>
            </a:endParaRPr>
          </a:p>
          <a:p>
            <a:pPr indent="0" lvl="0" marL="0" rtl="0" algn="just">
              <a:spcBef>
                <a:spcPts val="0"/>
              </a:spcBef>
              <a:spcAft>
                <a:spcPts val="0"/>
              </a:spcAft>
              <a:buNone/>
            </a:pPr>
            <a:r>
              <a:rPr b="1" lang="en-US" sz="1400">
                <a:latin typeface="Barlow"/>
                <a:ea typeface="Barlow"/>
                <a:cs typeface="Barlow"/>
                <a:sym typeface="Barlow"/>
              </a:rPr>
              <a:t>We’re seeking out fresh perspectives, alternative talks, and bold combinations of experiences that engage audiences in new ways. Every part of </a:t>
            </a:r>
            <a:r>
              <a:rPr b="1" lang="en-US" sz="1400"/>
              <a:t>Flux</a:t>
            </a:r>
            <a:r>
              <a:rPr b="1" lang="en-US" sz="1400">
                <a:latin typeface="Barlow"/>
                <a:ea typeface="Barlow"/>
                <a:cs typeface="Barlow"/>
                <a:sym typeface="Barlow"/>
              </a:rPr>
              <a:t> will stay true to its core: a festival dedicated to game culture in all its depth and creativity.</a:t>
            </a:r>
            <a:endParaRPr b="1" sz="1400">
              <a:latin typeface="Afacad Flux"/>
              <a:ea typeface="Afacad Flux"/>
              <a:cs typeface="Afacad Flux"/>
              <a:sym typeface="Afacad Flux"/>
            </a:endParaRPr>
          </a:p>
        </p:txBody>
      </p:sp>
      <p:sp>
        <p:nvSpPr>
          <p:cNvPr id="145" name="Google Shape;145;g36cc98c2b4d_0_0"/>
          <p:cNvSpPr txBox="1"/>
          <p:nvPr>
            <p:ph idx="1" type="body"/>
          </p:nvPr>
        </p:nvSpPr>
        <p:spPr>
          <a:xfrm>
            <a:off x="4875250" y="1200150"/>
            <a:ext cx="3319200" cy="3394500"/>
          </a:xfrm>
          <a:prstGeom prst="rect">
            <a:avLst/>
          </a:prstGeom>
        </p:spPr>
        <p:txBody>
          <a:bodyPr anchorCtr="0" anchor="t" bIns="45700" lIns="91425" spcFirstLastPara="1" rIns="91425" wrap="square" tIns="45700">
            <a:normAutofit lnSpcReduction="20000"/>
          </a:bodyPr>
          <a:lstStyle/>
          <a:p>
            <a:pPr indent="0" lvl="0" marL="0" rtl="0" algn="just">
              <a:spcBef>
                <a:spcPts val="0"/>
              </a:spcBef>
              <a:spcAft>
                <a:spcPts val="0"/>
              </a:spcAft>
              <a:buNone/>
            </a:pPr>
            <a:r>
              <a:rPr lang="en-US" sz="1300">
                <a:latin typeface="Barlow"/>
                <a:ea typeface="Barlow"/>
                <a:cs typeface="Barlow"/>
                <a:sym typeface="Barlow"/>
              </a:rPr>
              <a:t>We have identified some requirements that we would like the talks to fulfill: </a:t>
            </a:r>
            <a:endParaRPr sz="1300">
              <a:latin typeface="Barlow"/>
              <a:ea typeface="Barlow"/>
              <a:cs typeface="Barlow"/>
              <a:sym typeface="Barlow"/>
            </a:endParaRPr>
          </a:p>
          <a:p>
            <a:pPr indent="0" lvl="0" marL="0" rtl="0" algn="just">
              <a:spcBef>
                <a:spcPts val="0"/>
              </a:spcBef>
              <a:spcAft>
                <a:spcPts val="0"/>
              </a:spcAft>
              <a:buNone/>
            </a:pPr>
            <a:r>
              <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Audience participation and engagement</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Game show or quiz elements</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As a reflection of one or more game-related mechanics or culture (PvP, speedrunning, skipping, choose your own adventure, etc.)</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Pitching, roasting, critique</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Combined talk + performance/music</a:t>
            </a:r>
            <a:endParaRPr sz="1300">
              <a:latin typeface="Barlow"/>
              <a:ea typeface="Barlow"/>
              <a:cs typeface="Barlow"/>
              <a:sym typeface="Barlow"/>
            </a:endParaRPr>
          </a:p>
          <a:p>
            <a:pPr indent="-349250" lvl="0" marL="457200" rtl="0" algn="just">
              <a:spcBef>
                <a:spcPts val="0"/>
              </a:spcBef>
              <a:spcAft>
                <a:spcPts val="0"/>
              </a:spcAft>
              <a:buClr>
                <a:srgbClr val="99F7DD"/>
              </a:buClr>
              <a:buSzPts val="1900"/>
              <a:buFont typeface="Barlow"/>
              <a:buChar char="●"/>
            </a:pPr>
            <a:r>
              <a:rPr lang="en-US" sz="1300">
                <a:latin typeface="Barlow"/>
                <a:ea typeface="Barlow"/>
                <a:cs typeface="Barlow"/>
                <a:sym typeface="Barlow"/>
              </a:rPr>
              <a:t>Includes humor, satire, drama, theatre or live elements</a:t>
            </a:r>
            <a:endParaRPr sz="1300">
              <a:latin typeface="Barlow"/>
              <a:ea typeface="Barlow"/>
              <a:cs typeface="Barlow"/>
              <a:sym typeface="Barlow"/>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